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563" r:id="rId2"/>
    <p:sldId id="564" r:id="rId3"/>
    <p:sldId id="566" r:id="rId4"/>
    <p:sldId id="568" r:id="rId5"/>
    <p:sldId id="569" r:id="rId6"/>
    <p:sldId id="582" r:id="rId7"/>
    <p:sldId id="565" r:id="rId8"/>
    <p:sldId id="576" r:id="rId9"/>
    <p:sldId id="571" r:id="rId10"/>
    <p:sldId id="575" r:id="rId11"/>
    <p:sldId id="610" r:id="rId12"/>
    <p:sldId id="562" r:id="rId13"/>
    <p:sldId id="577" r:id="rId14"/>
    <p:sldId id="596" r:id="rId15"/>
    <p:sldId id="588" r:id="rId16"/>
    <p:sldId id="598" r:id="rId17"/>
    <p:sldId id="599" r:id="rId18"/>
    <p:sldId id="600" r:id="rId19"/>
    <p:sldId id="601" r:id="rId20"/>
    <p:sldId id="602" r:id="rId21"/>
    <p:sldId id="603" r:id="rId22"/>
    <p:sldId id="604" r:id="rId23"/>
    <p:sldId id="605" r:id="rId24"/>
    <p:sldId id="592" r:id="rId25"/>
    <p:sldId id="606" r:id="rId26"/>
    <p:sldId id="609" r:id="rId27"/>
    <p:sldId id="607" r:id="rId28"/>
    <p:sldId id="608" r:id="rId29"/>
    <p:sldId id="589" r:id="rId30"/>
    <p:sldId id="584" r:id="rId31"/>
    <p:sldId id="613" r:id="rId32"/>
    <p:sldId id="611" r:id="rId33"/>
    <p:sldId id="612" r:id="rId34"/>
    <p:sldId id="58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49"/>
    <p:restoredTop sz="95833"/>
  </p:normalViewPr>
  <p:slideViewPr>
    <p:cSldViewPr snapToGrid="0" snapToObjects="1">
      <p:cViewPr varScale="1">
        <p:scale>
          <a:sx n="107" d="100"/>
          <a:sy n="107" d="100"/>
        </p:scale>
        <p:origin x="19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279EC-0C84-A145-8296-EB3987900C84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0A3E6-489E-5E4B-A193-B5600350C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88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FC9DA-DAD1-0449-AC13-680972F06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2B225-4605-7343-9862-689FB3CD9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B397D-76D2-C048-8012-4E1D07C7F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7DEF3-147B-D542-A7EC-92C190086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92EFC-41F8-F14A-8FBD-AA9DE350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45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A229-E142-AE4A-B765-92470B523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5ABA59-5DAE-5348-A406-955B8B8AE5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BE1F4-C78A-5447-94EF-2144E3DEE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4D237-627B-F646-B506-A64A2ACB8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38B90-C707-B04B-A25C-CA28B305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34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F236F2-F4F7-9B40-B765-A3894F9118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00AB4-C550-3C47-9CFC-5A7AF6EB0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AED48-2C65-3A42-9FCB-64545A346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0FBE9-AB27-314F-B37B-CCA7D42E2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1622E-4C10-5F4B-ABEA-B8E89805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0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A290-AEA3-A947-AF3F-FEC7DDD2D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26D98-A5F1-5743-A750-2994341F8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3E7B-35D7-2E48-92E2-28A7B4FF1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4D9A1-AA99-334B-AD38-7C3461AB8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B2163-5CE5-354D-AC23-01E4E154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55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1B0E-D096-BB4D-BD44-471B2552A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B8E86-679F-734B-A390-A8D766B0E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89BC1-815B-CA4F-9FED-01D3B6439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3189D-A36E-F244-BE85-38F3D909B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FF4A4-5028-844F-8233-82FA4A823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37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7C3F-8195-0E48-9572-93290FD4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34963-09BB-E946-AD43-27436EFE0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937BE-E5D4-A64E-9FD5-7D6383848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E313B-6DBE-AD48-8610-7E3A8483A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CA92C-DA32-4F46-9765-3E6D30C9C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BD745-0086-7F46-B0CA-028C7F519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AFB70-6545-E84E-8352-974EB42DC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2B7FF-AE1F-7D45-B44B-465524526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69E40-7CF8-4F4E-BB26-8625A2A0D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5282FF-5FCE-8A40-873F-F50331F6D7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FA0EF9-83E3-0946-A2C7-F3B6B3D45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993D78-B79D-664A-AB12-B01B6368B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4/4/22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1793B9-ACAE-A040-9F2B-0099E8DC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37FDFD-7718-5948-9251-A870528D5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1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C53-3F4B-3A4E-8710-5B74B1D61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3E0E3F-5EB7-0343-B56B-653A4A1D1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F4C1EC-ADC9-6345-92D2-6FCB022C3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0FB5A-68B2-CD48-90F9-F84B15588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41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47E8E3-4E1E-A146-9F9F-628DFE1D2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4/4/22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152FFF-4EF5-AB4A-9ECA-FB015A878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07D36-AFD4-F345-A791-7016CDB71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0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6A29-EB72-454D-889C-43AAD3480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13BDA-4C23-4349-8027-7F016B75D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7D8B9D-8CDF-7C47-A376-FC03D71A8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CEFC6-AF3E-184D-A888-E714E5C8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21C0E-E4E8-294F-ADC8-56D0D924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2D9E2B-7D7E-F746-ADEC-A3C89E30A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16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BF15-AF16-5C44-8AF7-530C93A9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0C9457-D070-0640-91EA-770E61FEB3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EFA8D-60AC-6945-BDB1-652BDB39A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61D8C-ED09-4141-8632-26DA4D71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E216F-6894-FB4C-80F3-6BFFA23FD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CA9E1-7FBA-394E-BA50-C26CE167F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0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2D823-897E-904B-B915-4FB91B400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15DA9-0504-5145-A349-BCCC0EAAD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19E86-19F6-E64F-B7A9-A109743741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16ED4-4B26-4541-BE56-6811C4CBDE0D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9A0F8-FEC9-3947-AF1A-5052FEE15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88B5B-A1C8-CF44-8B40-82865AA43B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34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5.png"/><Relationship Id="rId2" Type="http://schemas.openxmlformats.org/officeDocument/2006/relationships/hyperlink" Target="https://opentextbc.ca/chemistry/chapter/7-5-strengths-of-ionic-and-covalent-bond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7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7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8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38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38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39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7.png"/><Relationship Id="rId2" Type="http://schemas.openxmlformats.org/officeDocument/2006/relationships/hyperlink" Target="https://opentextbc.ca/chemistry/chapter/7-5-strengths-of-ionic-and-covalent-bond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Roadmap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3695F-C181-974E-9468-EAA82BD154FB}"/>
              </a:ext>
            </a:extLst>
          </p:cNvPr>
          <p:cNvSpPr txBox="1"/>
          <p:nvPr/>
        </p:nvSpPr>
        <p:spPr>
          <a:xfrm>
            <a:off x="1245995" y="1256765"/>
            <a:ext cx="78852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Last week, we talked about how </a:t>
            </a:r>
            <a:r>
              <a:rPr lang="en-US" sz="2400" b="1" dirty="0"/>
              <a:t>IR light </a:t>
            </a:r>
            <a:r>
              <a:rPr lang="en-US" sz="2400" dirty="0"/>
              <a:t>can make covalent molecules </a:t>
            </a:r>
            <a:r>
              <a:rPr lang="en-US" sz="2400" b="1" dirty="0"/>
              <a:t>vibrate </a:t>
            </a:r>
            <a:r>
              <a:rPr lang="en-US" sz="2400" dirty="0"/>
              <a:t>and</a:t>
            </a:r>
            <a:r>
              <a:rPr lang="en-US" sz="2400" b="1" dirty="0"/>
              <a:t> bend.</a:t>
            </a:r>
            <a:r>
              <a:rPr lang="en-US" sz="2400" dirty="0"/>
              <a:t> That really means stretching and distorting the bonds between the atoms. </a:t>
            </a:r>
          </a:p>
          <a:p>
            <a:endParaRPr lang="en-US" sz="2400" dirty="0"/>
          </a:p>
          <a:p>
            <a:r>
              <a:rPr lang="en-US" sz="2400" dirty="0"/>
              <a:t>This week, we’ll talk about how ordinary molecular collisions can’t break covalent bonds, but how </a:t>
            </a:r>
            <a:r>
              <a:rPr lang="en-US" sz="2400" dirty="0" err="1"/>
              <a:t>uv</a:t>
            </a:r>
            <a:r>
              <a:rPr lang="en-US" sz="2400" dirty="0"/>
              <a:t> light can.</a:t>
            </a:r>
          </a:p>
          <a:p>
            <a:endParaRPr lang="en-US" sz="2400" dirty="0"/>
          </a:p>
          <a:p>
            <a:r>
              <a:rPr lang="en-US" sz="2400" dirty="0"/>
              <a:t>We’ll also need to talk a bit about what covalent bonds are like.</a:t>
            </a:r>
          </a:p>
        </p:txBody>
      </p:sp>
    </p:spTree>
    <p:extLst>
      <p:ext uri="{BB962C8B-B14F-4D97-AF65-F5344CB8AC3E}">
        <p14:creationId xmlns:p14="http://schemas.microsoft.com/office/powerpoint/2010/main" val="567453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Even a single collision (with N</a:t>
            </a:r>
            <a:r>
              <a:rPr lang="en-US" sz="3000" b="1" baseline="-25000" dirty="0">
                <a:latin typeface="+mn-lt"/>
              </a:rPr>
              <a:t>2</a:t>
            </a:r>
            <a:r>
              <a:rPr lang="en-US" sz="3000" b="1" dirty="0">
                <a:latin typeface="+mn-lt"/>
              </a:rPr>
              <a:t> or O</a:t>
            </a:r>
            <a:r>
              <a:rPr lang="en-US" sz="3000" b="1" baseline="-25000" dirty="0">
                <a:latin typeface="+mn-lt"/>
              </a:rPr>
              <a:t>2</a:t>
            </a:r>
            <a:r>
              <a:rPr lang="en-US" sz="3000" b="1" dirty="0">
                <a:latin typeface="+mn-lt"/>
              </a:rPr>
              <a:t>) will separate these H atoms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AEA72-5F70-5B44-8286-4BC82A36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797" y="2957414"/>
            <a:ext cx="1262655" cy="1003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DFFC68-E396-4643-8511-E436150E8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83" y="3225432"/>
            <a:ext cx="1262655" cy="1003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912AF9-28C8-5C49-80FC-B09F2F24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79" y="5471490"/>
            <a:ext cx="1285405" cy="9930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27E755-22C0-D44E-BFE8-D0DE97D3E164}"/>
              </a:ext>
            </a:extLst>
          </p:cNvPr>
          <p:cNvCxnSpPr/>
          <p:nvPr/>
        </p:nvCxnSpPr>
        <p:spPr>
          <a:xfrm flipH="1">
            <a:off x="644577" y="4407108"/>
            <a:ext cx="299803" cy="93268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F3DF43-6E45-AA43-ABB1-ADBFA61A1AD1}"/>
              </a:ext>
            </a:extLst>
          </p:cNvPr>
          <p:cNvCxnSpPr>
            <a:cxnSpLocks/>
          </p:cNvCxnSpPr>
          <p:nvPr/>
        </p:nvCxnSpPr>
        <p:spPr>
          <a:xfrm>
            <a:off x="2773179" y="1737288"/>
            <a:ext cx="2293496" cy="4804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1B7EF3-E003-A04B-83B9-B59739BE7282}"/>
              </a:ext>
            </a:extLst>
          </p:cNvPr>
          <p:cNvCxnSpPr>
            <a:cxnSpLocks/>
          </p:cNvCxnSpPr>
          <p:nvPr/>
        </p:nvCxnSpPr>
        <p:spPr>
          <a:xfrm flipH="1" flipV="1">
            <a:off x="2663459" y="4830130"/>
            <a:ext cx="449705" cy="537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9ECBACC-2C73-1C4B-B632-CDC9EC3339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63" b="14426"/>
          <a:stretch/>
        </p:blipFill>
        <p:spPr>
          <a:xfrm>
            <a:off x="5632704" y="2109927"/>
            <a:ext cx="1679723" cy="7433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676CF8-415A-6643-BB75-41024ED404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201" t="13163" r="9755" b="14426"/>
          <a:stretch/>
        </p:blipFill>
        <p:spPr>
          <a:xfrm>
            <a:off x="8520282" y="4371490"/>
            <a:ext cx="670015" cy="6888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20C06D-3297-0141-B11B-C1703CABBA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201" t="13163" r="9755" b="14426"/>
          <a:stretch/>
        </p:blipFill>
        <p:spPr>
          <a:xfrm>
            <a:off x="6307973" y="4004765"/>
            <a:ext cx="670015" cy="68880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6E64CE-E33A-3E4C-B7B8-008E5797B8D0}"/>
              </a:ext>
            </a:extLst>
          </p:cNvPr>
          <p:cNvCxnSpPr>
            <a:cxnSpLocks/>
          </p:cNvCxnSpPr>
          <p:nvPr/>
        </p:nvCxnSpPr>
        <p:spPr>
          <a:xfrm>
            <a:off x="6143381" y="2901415"/>
            <a:ext cx="329184" cy="105950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BD6006-F95B-294A-BFA3-5F7757AA83C8}"/>
              </a:ext>
            </a:extLst>
          </p:cNvPr>
          <p:cNvCxnSpPr>
            <a:cxnSpLocks/>
          </p:cNvCxnSpPr>
          <p:nvPr/>
        </p:nvCxnSpPr>
        <p:spPr>
          <a:xfrm>
            <a:off x="7048366" y="2845009"/>
            <a:ext cx="1452709" cy="156209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485218-AD22-3244-B0DD-F19D876C54FD}"/>
              </a:ext>
            </a:extLst>
          </p:cNvPr>
          <p:cNvCxnSpPr>
            <a:cxnSpLocks/>
          </p:cNvCxnSpPr>
          <p:nvPr/>
        </p:nvCxnSpPr>
        <p:spPr>
          <a:xfrm>
            <a:off x="7309724" y="2739522"/>
            <a:ext cx="1545566" cy="59563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25081069-667C-9B4D-B7B2-C8F9952F6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804" y="1214251"/>
            <a:ext cx="1262655" cy="1003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AD6C39F-5186-6042-BF15-A4A398F36E00}"/>
                  </a:ext>
                </a:extLst>
              </p:cNvPr>
              <p:cNvSpPr txBox="1"/>
              <p:nvPr/>
            </p:nvSpPr>
            <p:spPr>
              <a:xfrm>
                <a:off x="5595697" y="1324789"/>
                <a:ext cx="3479355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400" dirty="0"/>
                  <a:t> bond strength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AD6C39F-5186-6042-BF15-A4A398F36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697" y="1324789"/>
                <a:ext cx="3479355" cy="624273"/>
              </a:xfrm>
              <a:prstGeom prst="rect">
                <a:avLst/>
              </a:prstGeom>
              <a:blipFill>
                <a:blip r:embed="rId5"/>
                <a:stretch>
                  <a:fillRect l="-364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7B1255-68B6-5946-AB46-474F9BDE10B7}"/>
                  </a:ext>
                </a:extLst>
              </p:cNvPr>
              <p:cNvSpPr txBox="1"/>
              <p:nvPr/>
            </p:nvSpPr>
            <p:spPr>
              <a:xfrm>
                <a:off x="2499202" y="2479076"/>
                <a:ext cx="2982836" cy="993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Typical </a:t>
                </a:r>
                <a:r>
                  <a:rPr lang="en-US" sz="2400" b="1" dirty="0"/>
                  <a:t>kinetic energy </a:t>
                </a:r>
                <a:r>
                  <a:rPr lang="en-US" sz="2400" dirty="0"/>
                  <a:t>is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𝒌𝑱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𝒎𝒐𝒍</m:t>
                        </m:r>
                      </m:den>
                    </m:f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7B1255-68B6-5946-AB46-474F9BDE1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202" y="2479076"/>
                <a:ext cx="2982836" cy="993605"/>
              </a:xfrm>
              <a:prstGeom prst="rect">
                <a:avLst/>
              </a:prstGeom>
              <a:blipFill>
                <a:blip r:embed="rId6"/>
                <a:stretch>
                  <a:fillRect l="-2966" t="-5063" r="-1695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195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960"/>
            <a:ext cx="12192000" cy="59167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=&gt; Atmospheric molecules don’t break apart due to collisions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4DA8C5-11AC-D042-93B3-14233E35FB01}"/>
              </a:ext>
            </a:extLst>
          </p:cNvPr>
          <p:cNvSpPr/>
          <p:nvPr/>
        </p:nvSpPr>
        <p:spPr>
          <a:xfrm>
            <a:off x="7324711" y="6118964"/>
            <a:ext cx="51120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opentextbc.ca</a:t>
            </a:r>
            <a:r>
              <a:rPr lang="en-US" dirty="0">
                <a:hlinkClick r:id="rId2"/>
              </a:rPr>
              <a:t>/chemistry/chapter/7-5-strengths-of-ionic-and-covalent-bonds/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D04B879-B6E2-7143-8DED-E5F0B04A5283}"/>
              </a:ext>
            </a:extLst>
          </p:cNvPr>
          <p:cNvGrpSpPr/>
          <p:nvPr/>
        </p:nvGrpSpPr>
        <p:grpSpPr>
          <a:xfrm>
            <a:off x="-206711" y="903473"/>
            <a:ext cx="11836816" cy="5561034"/>
            <a:chOff x="-206711" y="903473"/>
            <a:chExt cx="11836816" cy="5561034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25E0E21-0A3A-574C-B65D-5B1E20206722}"/>
                </a:ext>
              </a:extLst>
            </p:cNvPr>
            <p:cNvGrpSpPr/>
            <p:nvPr/>
          </p:nvGrpSpPr>
          <p:grpSpPr>
            <a:xfrm>
              <a:off x="-206711" y="903473"/>
              <a:ext cx="11836816" cy="5561034"/>
              <a:chOff x="-206711" y="903473"/>
              <a:chExt cx="11836816" cy="5561034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74C26C56-80BE-AD4E-897F-805DD7E4D9A6}"/>
                  </a:ext>
                </a:extLst>
              </p:cNvPr>
              <p:cNvGrpSpPr/>
              <p:nvPr/>
            </p:nvGrpSpPr>
            <p:grpSpPr>
              <a:xfrm>
                <a:off x="518883" y="903473"/>
                <a:ext cx="11111222" cy="5561034"/>
                <a:chOff x="518883" y="903473"/>
                <a:chExt cx="11111222" cy="5561034"/>
              </a:xfrm>
            </p:grpSpPr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F57899E8-486D-8643-8277-FB1B711818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00804" y="1214251"/>
                  <a:ext cx="1262655" cy="1003508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17F09CBF-C26F-9343-92E5-FE874C1E56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8883" y="3225432"/>
                  <a:ext cx="1262655" cy="1003508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FC7419FF-B70A-0145-994D-12A34AA04F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73179" y="5471490"/>
                  <a:ext cx="1285405" cy="993017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2838112B-20FB-604D-84DE-D9B849D15F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52792" y="903473"/>
                  <a:ext cx="1227927" cy="932688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365FC9F1-B392-8540-BDEB-A582762510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58602" b="27987"/>
                <a:stretch/>
              </p:blipFill>
              <p:spPr>
                <a:xfrm>
                  <a:off x="6875722" y="2378675"/>
                  <a:ext cx="2391033" cy="1205774"/>
                </a:xfrm>
                <a:prstGeom prst="rect">
                  <a:avLst/>
                </a:prstGeom>
              </p:spPr>
            </p:pic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D132AFE5-D36E-0F44-9869-8A16601C8B11}"/>
                    </a:ext>
                  </a:extLst>
                </p:cNvPr>
                <p:cNvSpPr txBox="1"/>
                <p:nvPr/>
              </p:nvSpPr>
              <p:spPr>
                <a:xfrm>
                  <a:off x="8995902" y="1134184"/>
                  <a:ext cx="884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H</a:t>
                  </a:r>
                  <a:r>
                    <a:rPr lang="en-US" sz="2400" baseline="-25000" dirty="0"/>
                    <a:t>2</a:t>
                  </a:r>
                  <a:endParaRPr lang="en-US" sz="2400" dirty="0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EDF33978-1575-E243-BC12-E9ED29C935D3}"/>
                    </a:ext>
                  </a:extLst>
                </p:cNvPr>
                <p:cNvSpPr txBox="1"/>
                <p:nvPr/>
              </p:nvSpPr>
              <p:spPr>
                <a:xfrm>
                  <a:off x="707801" y="3496353"/>
                  <a:ext cx="884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N</a:t>
                  </a:r>
                  <a:r>
                    <a:rPr lang="en-US" sz="2400" baseline="-25000" dirty="0">
                      <a:solidFill>
                        <a:schemeClr val="bg1"/>
                      </a:solidFill>
                    </a:rPr>
                    <a:t>2</a:t>
                  </a:r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ED03A0D-E099-9545-B5E7-8E4711449C3C}"/>
                    </a:ext>
                  </a:extLst>
                </p:cNvPr>
                <p:cNvSpPr txBox="1"/>
                <p:nvPr/>
              </p:nvSpPr>
              <p:spPr>
                <a:xfrm>
                  <a:off x="2973472" y="5737165"/>
                  <a:ext cx="884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en-US" sz="2400" baseline="-25000" dirty="0">
                      <a:solidFill>
                        <a:schemeClr val="bg1"/>
                      </a:solidFill>
                    </a:rPr>
                    <a:t>2</a:t>
                  </a:r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2B33944D-5D4A-1B4F-B88F-8BB4F0E4C7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90316" y="4662020"/>
                  <a:ext cx="1285406" cy="1752826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682D195-5488-0A40-BEE9-F51BDCC93C59}"/>
                    </a:ext>
                  </a:extLst>
                </p:cNvPr>
                <p:cNvSpPr txBox="1"/>
                <p:nvPr/>
              </p:nvSpPr>
              <p:spPr>
                <a:xfrm>
                  <a:off x="5990905" y="5307600"/>
                  <a:ext cx="884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CO</a:t>
                  </a:r>
                  <a:r>
                    <a:rPr lang="en-US" sz="2400" baseline="-25000" dirty="0">
                      <a:solidFill>
                        <a:schemeClr val="bg1"/>
                      </a:solidFill>
                    </a:rPr>
                    <a:t>2</a:t>
                  </a:r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2D30733-9205-764E-B8B7-853704E1CDD1}"/>
                    </a:ext>
                  </a:extLst>
                </p:cNvPr>
                <p:cNvSpPr txBox="1"/>
                <p:nvPr/>
              </p:nvSpPr>
              <p:spPr>
                <a:xfrm>
                  <a:off x="7355136" y="2566063"/>
                  <a:ext cx="1432203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en-US" sz="2400" baseline="-25000" dirty="0">
                      <a:solidFill>
                        <a:schemeClr val="bg1"/>
                      </a:solidFill>
                    </a:rPr>
                    <a:t>3</a:t>
                  </a:r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(ozone)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DE64EC9-5582-7E4C-8742-1A5A17EDA9F8}"/>
                    </a:ext>
                  </a:extLst>
                </p:cNvPr>
                <p:cNvSpPr txBox="1"/>
                <p:nvPr/>
              </p:nvSpPr>
              <p:spPr>
                <a:xfrm>
                  <a:off x="1913803" y="1421600"/>
                  <a:ext cx="884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N</a:t>
                  </a:r>
                  <a:r>
                    <a:rPr lang="en-US" sz="2400" baseline="-25000" dirty="0">
                      <a:solidFill>
                        <a:schemeClr val="bg1"/>
                      </a:solidFill>
                    </a:rPr>
                    <a:t>2</a:t>
                  </a:r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998A98F9-F3EE-B847-97C6-2CB6CB0DA8E0}"/>
                    </a:ext>
                  </a:extLst>
                </p:cNvPr>
                <p:cNvSpPr txBox="1"/>
                <p:nvPr/>
              </p:nvSpPr>
              <p:spPr>
                <a:xfrm>
                  <a:off x="4705499" y="1207577"/>
                  <a:ext cx="884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N</a:t>
                  </a:r>
                  <a:r>
                    <a:rPr lang="en-US" sz="2400" baseline="-25000" dirty="0">
                      <a:solidFill>
                        <a:schemeClr val="bg1"/>
                      </a:solidFill>
                    </a:rPr>
                    <a:t>2</a:t>
                  </a:r>
                  <a:r>
                    <a:rPr lang="en-US" sz="2400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43F8355A-F742-6F49-AB84-C567DB0F57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53415" y="2858359"/>
                  <a:ext cx="1157701" cy="1163061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F101F9B-7905-734D-9758-BDF9461E3AF4}"/>
                    </a:ext>
                  </a:extLst>
                </p:cNvPr>
                <p:cNvSpPr txBox="1"/>
                <p:nvPr/>
              </p:nvSpPr>
              <p:spPr>
                <a:xfrm>
                  <a:off x="3820682" y="2994599"/>
                  <a:ext cx="884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H</a:t>
                  </a:r>
                  <a:r>
                    <a:rPr lang="en-US" sz="2400" baseline="-25000" dirty="0">
                      <a:solidFill>
                        <a:schemeClr val="bg1"/>
                      </a:solidFill>
                    </a:rPr>
                    <a:t>2</a:t>
                  </a:r>
                  <a:r>
                    <a:rPr lang="en-US" sz="2400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074BA31F-BC86-4C4E-A467-D27943A23B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86512" y="968144"/>
                      <a:ext cx="2143593" cy="7937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440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𝑘𝐽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𝑚𝑜𝑙</m:t>
                                </m:r>
                              </m:den>
                            </m:f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074BA31F-BC86-4C4E-A467-D27943A23BA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86512" y="968144"/>
                      <a:ext cx="2143593" cy="793743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634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862D3314-2C67-504C-BEC1-45EE220C9F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41447" y="5737165"/>
                      <a:ext cx="214359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500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862D3314-2C67-504C-BEC1-45EE220C9FA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41447" y="5737165"/>
                      <a:ext cx="2143593" cy="461665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A69D68A9-7AE2-C745-B3F2-6168FC3AB1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83177" y="5207963"/>
                      <a:ext cx="304855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750 </m:t>
                          </m:r>
                        </m:oMath>
                      </a14:m>
                      <a:r>
                        <a:rPr lang="en-US" sz="2400" dirty="0"/>
                        <a:t>(each)</a:t>
                      </a:r>
                    </a:p>
                  </p:txBody>
                </p:sp>
              </mc:Choice>
              <mc:Fallback xmlns="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A69D68A9-7AE2-C745-B3F2-6168FC3AB1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83177" y="5207963"/>
                      <a:ext cx="3048553" cy="461665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5263" b="-289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4B766C1F-44DA-0D48-8F44-0581B5B41685}"/>
                      </a:ext>
                    </a:extLst>
                  </p:cNvPr>
                  <p:cNvSpPr txBox="1"/>
                  <p:nvPr/>
                </p:nvSpPr>
                <p:spPr>
                  <a:xfrm>
                    <a:off x="-206711" y="2890938"/>
                    <a:ext cx="2143593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950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4B766C1F-44DA-0D48-8F44-0581B5B416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06711" y="2890938"/>
                    <a:ext cx="2143593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DB58DB0-F15F-7F4F-B6BC-D8C65BC15F5C}"/>
                    </a:ext>
                  </a:extLst>
                </p:cNvPr>
                <p:cNvSpPr txBox="1"/>
                <p:nvPr/>
              </p:nvSpPr>
              <p:spPr>
                <a:xfrm>
                  <a:off x="7069764" y="3574587"/>
                  <a:ext cx="343514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360</m:t>
                      </m:r>
                    </m:oMath>
                  </a14:m>
                  <a:r>
                    <a:rPr lang="en-US" sz="2400" dirty="0"/>
                    <a:t> (each bond)</a:t>
                  </a: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DB58DB0-F15F-7F4F-B6BC-D8C65BC15F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9764" y="3574587"/>
                  <a:ext cx="3435149" cy="461665"/>
                </a:xfrm>
                <a:prstGeom prst="rect">
                  <a:avLst/>
                </a:prstGeom>
                <a:blipFill>
                  <a:blip r:embed="rId13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AA6631-4BE2-7A46-B252-0ED054D6F2AB}"/>
                    </a:ext>
                  </a:extLst>
                </p:cNvPr>
                <p:cNvSpPr txBox="1"/>
                <p:nvPr/>
              </p:nvSpPr>
              <p:spPr>
                <a:xfrm>
                  <a:off x="3200866" y="2440977"/>
                  <a:ext cx="343514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460</m:t>
                      </m:r>
                    </m:oMath>
                  </a14:m>
                  <a:r>
                    <a:rPr lang="en-US" sz="2400" dirty="0"/>
                    <a:t> (each bond)</a:t>
                  </a: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AA6631-4BE2-7A46-B252-0ED054D6F2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0866" y="2440977"/>
                  <a:ext cx="3435149" cy="461665"/>
                </a:xfrm>
                <a:prstGeom prst="rect">
                  <a:avLst/>
                </a:prstGeom>
                <a:blipFill>
                  <a:blip r:embed="rId14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17550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But some kinds of </a:t>
            </a:r>
            <a:r>
              <a:rPr lang="en-US" sz="3000" b="1" i="1" dirty="0">
                <a:latin typeface="+mn-lt"/>
              </a:rPr>
              <a:t>light</a:t>
            </a:r>
            <a:r>
              <a:rPr lang="en-US" sz="3000" b="1" dirty="0">
                <a:latin typeface="+mn-lt"/>
              </a:rPr>
              <a:t> can break covalent bonds!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348AB-EDDC-0D4A-AAE4-A9376BAD9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645"/>
          <a:stretch/>
        </p:blipFill>
        <p:spPr>
          <a:xfrm>
            <a:off x="299549" y="769211"/>
            <a:ext cx="7254240" cy="20051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23873B-6F61-2644-8CB7-2CDA785C041E}"/>
                  </a:ext>
                </a:extLst>
              </p:cNvPr>
              <p:cNvSpPr txBox="1"/>
              <p:nvPr/>
            </p:nvSpPr>
            <p:spPr>
              <a:xfrm>
                <a:off x="7881283" y="2774404"/>
                <a:ext cx="4011168" cy="1362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How much energy (in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400" dirty="0"/>
                  <a:t>) does a photon of light actually have?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23873B-6F61-2644-8CB7-2CDA785C0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283" y="2774404"/>
                <a:ext cx="4011168" cy="1362937"/>
              </a:xfrm>
              <a:prstGeom prst="rect">
                <a:avLst/>
              </a:prstGeom>
              <a:blipFill>
                <a:blip r:embed="rId3"/>
                <a:stretch>
                  <a:fillRect l="-2524" r="-1893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B10938A2-7AF0-6240-A8E1-3D72CC2E3B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739"/>
          <a:stretch/>
        </p:blipFill>
        <p:spPr>
          <a:xfrm>
            <a:off x="299549" y="2951944"/>
            <a:ext cx="7222108" cy="31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05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Breaking bonds - the algebraic challenge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CBF67-C5E4-744F-8A5E-AA8D285681F6}"/>
                  </a:ext>
                </a:extLst>
              </p:cNvPr>
              <p:cNvSpPr txBox="1"/>
              <p:nvPr/>
            </p:nvSpPr>
            <p:spPr>
              <a:xfrm>
                <a:off x="0" y="1666275"/>
                <a:ext cx="12057888" cy="4343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>
                    <a:ea typeface="Cambria Math" panose="02040503050406030204" pitchFamily="18" charset="0"/>
                  </a:rPr>
                  <a:t>First Equation:</a:t>
                </a:r>
              </a:p>
              <a:p>
                <a:r>
                  <a:rPr lang="en-US" sz="2400" b="0" dirty="0">
                    <a:ea typeface="Cambria Math" panose="02040503050406030204" pitchFamily="18" charset="0"/>
                  </a:rPr>
                  <a:t>We used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𝝂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den>
                    </m:f>
                  </m:oMath>
                </a14:m>
                <a:r>
                  <a:rPr lang="en-US" sz="2400" dirty="0"/>
                  <a:t> before, where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400" dirty="0"/>
                  <a:t> is the speed of light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Second Equation:</a:t>
                </a:r>
              </a:p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𝒑𝒉𝒐𝒕𝒐𝒏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𝝂</m:t>
                    </m:r>
                  </m:oMath>
                </a14:m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 is Planck’s constant.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Third equation: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𝒎𝒐𝒍𝒆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𝒑𝒉𝒐𝒕𝒐𝒏</m:t>
                        </m:r>
                      </m:sub>
                    </m:sSub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</a:t>
                </a:r>
                <a:r>
                  <a:rPr lang="en-US" sz="2400" dirty="0"/>
                  <a:t>s Avogadro’s number (# of things in a mole of those things)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Your </a:t>
                </a:r>
                <a:r>
                  <a:rPr lang="en-US" sz="2400" b="1" dirty="0"/>
                  <a:t>first challenge </a:t>
                </a:r>
                <a:r>
                  <a:rPr lang="en-US" sz="2400" dirty="0"/>
                  <a:t>is </a:t>
                </a:r>
                <a:r>
                  <a:rPr lang="en-US" sz="2400" b="1" dirty="0"/>
                  <a:t>algebraic</a:t>
                </a:r>
                <a:r>
                  <a:rPr lang="en-US" sz="2400" dirty="0"/>
                  <a:t> … Substitute 1</a:t>
                </a:r>
                <a:r>
                  <a:rPr lang="en-US" sz="2400" baseline="30000" dirty="0"/>
                  <a:t>st</a:t>
                </a:r>
                <a:r>
                  <a:rPr lang="en-US" sz="2400" dirty="0"/>
                  <a:t> Equation into the 2</a:t>
                </a:r>
                <a:r>
                  <a:rPr lang="en-US" sz="2400" baseline="30000" dirty="0"/>
                  <a:t>nd</a:t>
                </a:r>
                <a:r>
                  <a:rPr lang="en-US" sz="2400" dirty="0"/>
                  <a:t>, substitute </a:t>
                </a:r>
                <a:r>
                  <a:rPr lang="en-US" sz="2400" i="1" dirty="0"/>
                  <a:t>that</a:t>
                </a:r>
                <a:r>
                  <a:rPr lang="en-US" sz="2400" dirty="0"/>
                  <a:t> into the 3</a:t>
                </a:r>
                <a:r>
                  <a:rPr lang="en-US" sz="2400" baseline="30000" dirty="0"/>
                  <a:t>rd</a:t>
                </a:r>
                <a:r>
                  <a:rPr lang="en-US" sz="2400" dirty="0"/>
                  <a:t>. What’s your algebraic result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𝒎𝒐𝒍𝒆</m:t>
                        </m:r>
                      </m:sub>
                    </m:sSub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CBF67-C5E4-744F-8A5E-AA8D28568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66275"/>
                <a:ext cx="12057888" cy="4343433"/>
              </a:xfrm>
              <a:prstGeom prst="rect">
                <a:avLst/>
              </a:prstGeom>
              <a:blipFill>
                <a:blip r:embed="rId2"/>
                <a:stretch>
                  <a:fillRect l="-842" t="-1166"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B509A479-00AB-9643-B142-E81F53339660}"/>
              </a:ext>
            </a:extLst>
          </p:cNvPr>
          <p:cNvGrpSpPr/>
          <p:nvPr/>
        </p:nvGrpSpPr>
        <p:grpSpPr>
          <a:xfrm>
            <a:off x="5539521" y="482782"/>
            <a:ext cx="5890479" cy="1459813"/>
            <a:chOff x="3344961" y="231480"/>
            <a:chExt cx="5890479" cy="14598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202960A-C81B-DB4A-938D-72B11DCC4EDB}"/>
                </a:ext>
              </a:extLst>
            </p:cNvPr>
            <p:cNvGrpSpPr/>
            <p:nvPr/>
          </p:nvGrpSpPr>
          <p:grpSpPr>
            <a:xfrm>
              <a:off x="3344961" y="231480"/>
              <a:ext cx="5890479" cy="1459813"/>
              <a:chOff x="6203985" y="454331"/>
              <a:chExt cx="5890479" cy="145981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825083A-2EFA-894A-AF38-657C84834A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807" r="21232" b="55106"/>
              <a:stretch/>
            </p:blipFill>
            <p:spPr>
              <a:xfrm>
                <a:off x="6203985" y="454331"/>
                <a:ext cx="4342095" cy="145981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BA935A1-2794-B140-89F6-3D6A31641AB1}"/>
                      </a:ext>
                    </a:extLst>
                  </p:cNvPr>
                  <p:cNvSpPr txBox="1"/>
                  <p:nvPr/>
                </p:nvSpPr>
                <p:spPr>
                  <a:xfrm>
                    <a:off x="10546080" y="1098301"/>
                    <a:ext cx="154838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a14:m>
                    <a:r>
                      <a:rPr lang="en-US" dirty="0"/>
                      <a:t>, frequency </a:t>
                    </a: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BA935A1-2794-B140-89F6-3D6A31641A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46080" y="1098301"/>
                    <a:ext cx="154838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666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81B24F1-C8B7-AE43-B36C-536116BEC89E}"/>
                </a:ext>
              </a:extLst>
            </p:cNvPr>
            <p:cNvGrpSpPr/>
            <p:nvPr/>
          </p:nvGrpSpPr>
          <p:grpSpPr>
            <a:xfrm>
              <a:off x="5957534" y="282863"/>
              <a:ext cx="2601250" cy="369332"/>
              <a:chOff x="5957534" y="241557"/>
              <a:chExt cx="2601250" cy="369332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75B36E5-DD53-484F-98FF-360CD2BCF44B}"/>
                  </a:ext>
                </a:extLst>
              </p:cNvPr>
              <p:cNvCxnSpPr/>
              <p:nvPr/>
            </p:nvCxnSpPr>
            <p:spPr>
              <a:xfrm>
                <a:off x="5957534" y="426223"/>
                <a:ext cx="41278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C2BB815-D236-AF48-81AA-B22483605B05}"/>
                      </a:ext>
                    </a:extLst>
                  </p:cNvPr>
                  <p:cNvSpPr txBox="1"/>
                  <p:nvPr/>
                </p:nvSpPr>
                <p:spPr>
                  <a:xfrm>
                    <a:off x="6419088" y="241557"/>
                    <a:ext cx="21396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en-US" dirty="0"/>
                      <a:t>, speed of light </a:t>
                    </a: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C2BB815-D236-AF48-81AA-B22483605B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9088" y="241557"/>
                    <a:ext cx="213969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000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726152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Breaking bonds - the algebraic challenge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CBF67-C5E4-744F-8A5E-AA8D285681F6}"/>
                  </a:ext>
                </a:extLst>
              </p:cNvPr>
              <p:cNvSpPr txBox="1"/>
              <p:nvPr/>
            </p:nvSpPr>
            <p:spPr>
              <a:xfrm>
                <a:off x="0" y="1666275"/>
                <a:ext cx="12057888" cy="5045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>
                    <a:ea typeface="Cambria Math" panose="02040503050406030204" pitchFamily="18" charset="0"/>
                  </a:rPr>
                  <a:t>First Equation:</a:t>
                </a:r>
              </a:p>
              <a:p>
                <a:r>
                  <a:rPr lang="en-US" sz="2400" b="0" dirty="0">
                    <a:ea typeface="Cambria Math" panose="02040503050406030204" pitchFamily="18" charset="0"/>
                  </a:rPr>
                  <a:t>We used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𝝂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den>
                    </m:f>
                  </m:oMath>
                </a14:m>
                <a:r>
                  <a:rPr lang="en-US" sz="2400" dirty="0"/>
                  <a:t> before, where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400" dirty="0"/>
                  <a:t> is the speed of light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Second Equation:</a:t>
                </a:r>
              </a:p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𝒑𝒉𝒐𝒕𝒐𝒏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𝝂</m:t>
                    </m:r>
                  </m:oMath>
                </a14:m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 is Planck’s constant.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Third equation: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𝒎𝒐𝒍𝒆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𝒑𝒉𝒐𝒕𝒐𝒏</m:t>
                        </m:r>
                      </m:sub>
                    </m:sSub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</a:t>
                </a:r>
                <a:r>
                  <a:rPr lang="en-US" sz="2400" dirty="0"/>
                  <a:t>s Avogadro’s number (# of things in a mole of those things)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Your </a:t>
                </a:r>
                <a:r>
                  <a:rPr lang="en-US" sz="2400" b="1" dirty="0"/>
                  <a:t>first challenge </a:t>
                </a:r>
                <a:r>
                  <a:rPr lang="en-US" sz="2400" dirty="0"/>
                  <a:t>is </a:t>
                </a:r>
                <a:r>
                  <a:rPr lang="en-US" sz="2400" b="1" dirty="0"/>
                  <a:t>algebraic</a:t>
                </a:r>
                <a:r>
                  <a:rPr lang="en-US" sz="2400" dirty="0"/>
                  <a:t> … Substitute 1</a:t>
                </a:r>
                <a:r>
                  <a:rPr lang="en-US" sz="2400" baseline="30000" dirty="0"/>
                  <a:t>st</a:t>
                </a:r>
                <a:r>
                  <a:rPr lang="en-US" sz="2400" dirty="0"/>
                  <a:t> Equation into the 2</a:t>
                </a:r>
                <a:r>
                  <a:rPr lang="en-US" sz="2400" baseline="30000" dirty="0"/>
                  <a:t>nd</a:t>
                </a:r>
                <a:r>
                  <a:rPr lang="en-US" sz="2400" dirty="0"/>
                  <a:t>, substitute </a:t>
                </a:r>
                <a:r>
                  <a:rPr lang="en-US" sz="2400" i="1" dirty="0"/>
                  <a:t>that</a:t>
                </a:r>
                <a:r>
                  <a:rPr lang="en-US" sz="2400" dirty="0"/>
                  <a:t> into the 3</a:t>
                </a:r>
                <a:r>
                  <a:rPr lang="en-US" sz="2400" baseline="30000" dirty="0"/>
                  <a:t>rd</a:t>
                </a:r>
                <a:r>
                  <a:rPr lang="en-US" sz="2400" dirty="0"/>
                  <a:t>. What’s your algebraic result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𝒎𝒐𝒍𝒆</m:t>
                        </m:r>
                      </m:sub>
                    </m:sSub>
                  </m:oMath>
                </a14:m>
                <a:r>
                  <a:rPr lang="en-US" sz="2400" dirty="0"/>
                  <a:t>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𝒎𝒐𝒍𝒆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𝒉𝒄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CBF67-C5E4-744F-8A5E-AA8D28568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66275"/>
                <a:ext cx="12057888" cy="5045997"/>
              </a:xfrm>
              <a:prstGeom prst="rect">
                <a:avLst/>
              </a:prstGeom>
              <a:blipFill>
                <a:blip r:embed="rId2"/>
                <a:stretch>
                  <a:fillRect l="-842" t="-1005" b="-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B509A479-00AB-9643-B142-E81F53339660}"/>
              </a:ext>
            </a:extLst>
          </p:cNvPr>
          <p:cNvGrpSpPr/>
          <p:nvPr/>
        </p:nvGrpSpPr>
        <p:grpSpPr>
          <a:xfrm>
            <a:off x="5539521" y="482782"/>
            <a:ext cx="5890479" cy="1459813"/>
            <a:chOff x="3344961" y="231480"/>
            <a:chExt cx="5890479" cy="14598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202960A-C81B-DB4A-938D-72B11DCC4EDB}"/>
                </a:ext>
              </a:extLst>
            </p:cNvPr>
            <p:cNvGrpSpPr/>
            <p:nvPr/>
          </p:nvGrpSpPr>
          <p:grpSpPr>
            <a:xfrm>
              <a:off x="3344961" y="231480"/>
              <a:ext cx="5890479" cy="1459813"/>
              <a:chOff x="6203985" y="454331"/>
              <a:chExt cx="5890479" cy="145981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825083A-2EFA-894A-AF38-657C84834A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807" r="21232" b="55106"/>
              <a:stretch/>
            </p:blipFill>
            <p:spPr>
              <a:xfrm>
                <a:off x="6203985" y="454331"/>
                <a:ext cx="4342095" cy="145981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BA935A1-2794-B140-89F6-3D6A31641AB1}"/>
                      </a:ext>
                    </a:extLst>
                  </p:cNvPr>
                  <p:cNvSpPr txBox="1"/>
                  <p:nvPr/>
                </p:nvSpPr>
                <p:spPr>
                  <a:xfrm>
                    <a:off x="10546080" y="1098301"/>
                    <a:ext cx="154838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a14:m>
                    <a:r>
                      <a:rPr lang="en-US" dirty="0"/>
                      <a:t>, frequency </a:t>
                    </a: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BA935A1-2794-B140-89F6-3D6A31641A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46080" y="1098301"/>
                    <a:ext cx="154838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666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81B24F1-C8B7-AE43-B36C-536116BEC89E}"/>
                </a:ext>
              </a:extLst>
            </p:cNvPr>
            <p:cNvGrpSpPr/>
            <p:nvPr/>
          </p:nvGrpSpPr>
          <p:grpSpPr>
            <a:xfrm>
              <a:off x="5957534" y="282863"/>
              <a:ext cx="2601250" cy="369332"/>
              <a:chOff x="5957534" y="241557"/>
              <a:chExt cx="2601250" cy="369332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75B36E5-DD53-484F-98FF-360CD2BCF44B}"/>
                  </a:ext>
                </a:extLst>
              </p:cNvPr>
              <p:cNvCxnSpPr/>
              <p:nvPr/>
            </p:nvCxnSpPr>
            <p:spPr>
              <a:xfrm>
                <a:off x="5957534" y="426223"/>
                <a:ext cx="41278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C2BB815-D236-AF48-81AA-B22483605B05}"/>
                      </a:ext>
                    </a:extLst>
                  </p:cNvPr>
                  <p:cNvSpPr txBox="1"/>
                  <p:nvPr/>
                </p:nvSpPr>
                <p:spPr>
                  <a:xfrm>
                    <a:off x="6419088" y="241557"/>
                    <a:ext cx="21396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en-US" dirty="0"/>
                      <a:t>, speed of light </a:t>
                    </a: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C2BB815-D236-AF48-81AA-B22483605B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9088" y="241557"/>
                    <a:ext cx="213969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000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80733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Breaking bonds - the unit challenge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CBF67-C5E4-744F-8A5E-AA8D285681F6}"/>
                  </a:ext>
                </a:extLst>
              </p:cNvPr>
              <p:cNvSpPr txBox="1"/>
              <p:nvPr/>
            </p:nvSpPr>
            <p:spPr>
              <a:xfrm>
                <a:off x="0" y="2069548"/>
                <a:ext cx="12192000" cy="631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/>
                  <a:t>Your </a:t>
                </a:r>
                <a:r>
                  <a:rPr lang="en-US" sz="2400" dirty="0"/>
                  <a:t>next challenge has to do with the </a:t>
                </a:r>
                <a:r>
                  <a:rPr lang="en-US" sz="2400" b="1" dirty="0"/>
                  <a:t>SI</a:t>
                </a:r>
                <a:r>
                  <a:rPr lang="en-US" sz="2400" dirty="0"/>
                  <a:t> </a:t>
                </a:r>
                <a:r>
                  <a:rPr lang="en-US" sz="2400" b="1" dirty="0"/>
                  <a:t>units</a:t>
                </a:r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𝒎𝒐𝒍𝒆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𝒉𝒄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den>
                    </m:f>
                  </m:oMath>
                </a14:m>
                <a:r>
                  <a:rPr lang="en-US" sz="2400" b="0" dirty="0"/>
                  <a:t>. What’s SI? </a:t>
                </a:r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CBF67-C5E4-744F-8A5E-AA8D28568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69548"/>
                <a:ext cx="12192000" cy="631455"/>
              </a:xfrm>
              <a:prstGeom prst="rect">
                <a:avLst/>
              </a:prstGeom>
              <a:blipFill>
                <a:blip r:embed="rId2"/>
                <a:stretch>
                  <a:fillRect l="-832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0E9B6AE0-48AE-8947-B563-A50D33E47BAD}"/>
              </a:ext>
            </a:extLst>
          </p:cNvPr>
          <p:cNvGrpSpPr/>
          <p:nvPr/>
        </p:nvGrpSpPr>
        <p:grpSpPr>
          <a:xfrm>
            <a:off x="5539521" y="482782"/>
            <a:ext cx="5890479" cy="1459813"/>
            <a:chOff x="3344961" y="231480"/>
            <a:chExt cx="5890479" cy="14598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C64A8A0-31DC-144A-89EF-468168089F7D}"/>
                </a:ext>
              </a:extLst>
            </p:cNvPr>
            <p:cNvGrpSpPr/>
            <p:nvPr/>
          </p:nvGrpSpPr>
          <p:grpSpPr>
            <a:xfrm>
              <a:off x="3344961" y="231480"/>
              <a:ext cx="5890479" cy="1459813"/>
              <a:chOff x="6203985" y="454331"/>
              <a:chExt cx="5890479" cy="1459813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581F99B-C58E-6147-9966-28D86B2F89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807" r="21232" b="55106"/>
              <a:stretch/>
            </p:blipFill>
            <p:spPr>
              <a:xfrm>
                <a:off x="6203985" y="454331"/>
                <a:ext cx="4342095" cy="145981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74BF22B-98A1-BD40-84BC-8554F9CE2AA4}"/>
                      </a:ext>
                    </a:extLst>
                  </p:cNvPr>
                  <p:cNvSpPr txBox="1"/>
                  <p:nvPr/>
                </p:nvSpPr>
                <p:spPr>
                  <a:xfrm>
                    <a:off x="10546080" y="1098301"/>
                    <a:ext cx="154838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a14:m>
                    <a:r>
                      <a:rPr lang="en-US" dirty="0"/>
                      <a:t>, frequency </a:t>
                    </a: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74BF22B-98A1-BD40-84BC-8554F9CE2A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46080" y="1098301"/>
                    <a:ext cx="154838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666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72BF31-A83A-974D-BD81-8DD928AC749D}"/>
                </a:ext>
              </a:extLst>
            </p:cNvPr>
            <p:cNvGrpSpPr/>
            <p:nvPr/>
          </p:nvGrpSpPr>
          <p:grpSpPr>
            <a:xfrm>
              <a:off x="5957534" y="282863"/>
              <a:ext cx="2601250" cy="369332"/>
              <a:chOff x="5957534" y="241557"/>
              <a:chExt cx="2601250" cy="369332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97D2162-6B38-F049-BEA1-ADB66EEF6DD3}"/>
                  </a:ext>
                </a:extLst>
              </p:cNvPr>
              <p:cNvCxnSpPr/>
              <p:nvPr/>
            </p:nvCxnSpPr>
            <p:spPr>
              <a:xfrm>
                <a:off x="5957534" y="426223"/>
                <a:ext cx="41278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876F4E0-1A4A-054E-BAAC-E31A1216CBF8}"/>
                      </a:ext>
                    </a:extLst>
                  </p:cNvPr>
                  <p:cNvSpPr txBox="1"/>
                  <p:nvPr/>
                </p:nvSpPr>
                <p:spPr>
                  <a:xfrm>
                    <a:off x="6419088" y="241557"/>
                    <a:ext cx="21396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en-US" dirty="0"/>
                      <a:t>, speed of light </a:t>
                    </a: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876F4E0-1A4A-054E-BAAC-E31A1216CB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9088" y="241557"/>
                    <a:ext cx="213969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000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6701EF5-2BD1-A24E-8CD9-7824F8EB6E47}"/>
              </a:ext>
            </a:extLst>
          </p:cNvPr>
          <p:cNvSpPr txBox="1"/>
          <p:nvPr/>
        </p:nvSpPr>
        <p:spPr>
          <a:xfrm>
            <a:off x="1865099" y="6375218"/>
            <a:ext cx="879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https://</a:t>
            </a:r>
            <a:r>
              <a:rPr lang="en-US" sz="1800" dirty="0" err="1"/>
              <a:t>en.wikipedia.org</a:t>
            </a:r>
            <a:r>
              <a:rPr lang="en-US" sz="1800" dirty="0"/>
              <a:t>/wiki/</a:t>
            </a:r>
            <a:r>
              <a:rPr lang="en-US" sz="1800" dirty="0" err="1"/>
              <a:t>SI_base_unit</a:t>
            </a:r>
            <a:r>
              <a:rPr lang="en-US" sz="1800" dirty="0"/>
              <a:t>#/media/</a:t>
            </a:r>
            <a:r>
              <a:rPr lang="en-US" sz="1800" dirty="0" err="1"/>
              <a:t>File:SI_base_units.svg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01453-6A1F-FD48-9583-20D8FB8FCC30}"/>
              </a:ext>
            </a:extLst>
          </p:cNvPr>
          <p:cNvSpPr txBox="1"/>
          <p:nvPr/>
        </p:nvSpPr>
        <p:spPr>
          <a:xfrm>
            <a:off x="237506" y="2730058"/>
            <a:ext cx="2683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are called the </a:t>
            </a:r>
            <a:r>
              <a:rPr lang="en-US" sz="2400" b="1" dirty="0"/>
              <a:t>SI base units</a:t>
            </a:r>
            <a:r>
              <a:rPr lang="en-US" sz="2400" dirty="0"/>
              <a:t>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51410E-7C24-624F-B6D3-DF2149AC161C}"/>
              </a:ext>
            </a:extLst>
          </p:cNvPr>
          <p:cNvGrpSpPr>
            <a:grpSpLocks noChangeAspect="1"/>
          </p:cNvGrpSpPr>
          <p:nvPr/>
        </p:nvGrpSpPr>
        <p:grpSpPr>
          <a:xfrm>
            <a:off x="413325" y="3743372"/>
            <a:ext cx="2332185" cy="2332185"/>
            <a:chOff x="3420093" y="2955806"/>
            <a:chExt cx="3164608" cy="3164608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31D1F5EE-8777-0746-B286-B6095FA364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0093" y="2955806"/>
              <a:ext cx="3164608" cy="3164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3D6351D-25DD-3A4C-9428-69910508A44D}"/>
                </a:ext>
              </a:extLst>
            </p:cNvPr>
            <p:cNvGrpSpPr/>
            <p:nvPr/>
          </p:nvGrpSpPr>
          <p:grpSpPr>
            <a:xfrm>
              <a:off x="3657601" y="4555697"/>
              <a:ext cx="486888" cy="468385"/>
              <a:chOff x="8882743" y="4534687"/>
              <a:chExt cx="800753" cy="690456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5EB12663-89FC-4840-9EE8-F3ABF191A522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8882743" y="4534687"/>
                <a:ext cx="800753" cy="690456"/>
              </a:xfrm>
              <a:prstGeom prst="line">
                <a:avLst/>
              </a:prstGeom>
              <a:ln w="63500">
                <a:solidFill>
                  <a:srgbClr val="FF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AB4EB4F-1BCE-9C48-A8BF-285103455F2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989621" y="4534687"/>
                <a:ext cx="693875" cy="690456"/>
              </a:xfrm>
              <a:prstGeom prst="line">
                <a:avLst/>
              </a:prstGeom>
              <a:ln w="63500">
                <a:solidFill>
                  <a:srgbClr val="FF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7440685-F332-0441-A9E7-35AEEDC053B5}"/>
                </a:ext>
              </a:extLst>
            </p:cNvPr>
            <p:cNvGrpSpPr/>
            <p:nvPr/>
          </p:nvGrpSpPr>
          <p:grpSpPr>
            <a:xfrm>
              <a:off x="5199414" y="5382617"/>
              <a:ext cx="486888" cy="468385"/>
              <a:chOff x="8882743" y="4534687"/>
              <a:chExt cx="800753" cy="690456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F1CEA33-05DF-0E4A-B476-56B5C3C674C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8882743" y="4534687"/>
                <a:ext cx="800753" cy="690456"/>
              </a:xfrm>
              <a:prstGeom prst="line">
                <a:avLst/>
              </a:prstGeom>
              <a:ln w="63500">
                <a:solidFill>
                  <a:srgbClr val="FF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85DC66B-D543-6544-8BC5-8E06BCFC49F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989621" y="4534687"/>
                <a:ext cx="693875" cy="690456"/>
              </a:xfrm>
              <a:prstGeom prst="line">
                <a:avLst/>
              </a:prstGeom>
              <a:ln w="63500">
                <a:solidFill>
                  <a:srgbClr val="FF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1A4282E-3777-C646-829C-50234C2ABE51}"/>
              </a:ext>
            </a:extLst>
          </p:cNvPr>
          <p:cNvSpPr txBox="1"/>
          <p:nvPr/>
        </p:nvSpPr>
        <p:spPr>
          <a:xfrm>
            <a:off x="3120115" y="3938019"/>
            <a:ext cx="36932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Seconds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Kilograms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Degrees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Moles </a:t>
            </a:r>
          </a:p>
        </p:txBody>
      </p:sp>
    </p:spTree>
    <p:extLst>
      <p:ext uri="{BB962C8B-B14F-4D97-AF65-F5344CB8AC3E}">
        <p14:creationId xmlns:p14="http://schemas.microsoft.com/office/powerpoint/2010/main" val="952356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Breaking bonds - the unit challenge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CBF67-C5E4-744F-8A5E-AA8D285681F6}"/>
                  </a:ext>
                </a:extLst>
              </p:cNvPr>
              <p:cNvSpPr txBox="1"/>
              <p:nvPr/>
            </p:nvSpPr>
            <p:spPr>
              <a:xfrm>
                <a:off x="0" y="2069548"/>
                <a:ext cx="12192000" cy="631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/>
                  <a:t>Your </a:t>
                </a:r>
                <a:r>
                  <a:rPr lang="en-US" sz="2400" dirty="0"/>
                  <a:t>next challenge has to do with the </a:t>
                </a:r>
                <a:r>
                  <a:rPr lang="en-US" sz="2400" b="1" dirty="0"/>
                  <a:t>SI</a:t>
                </a:r>
                <a:r>
                  <a:rPr lang="en-US" sz="2400" dirty="0"/>
                  <a:t> </a:t>
                </a:r>
                <a:r>
                  <a:rPr lang="en-US" sz="2400" b="1" dirty="0"/>
                  <a:t>units</a:t>
                </a:r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𝒎𝒐𝒍𝒆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𝒉𝒄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den>
                    </m:f>
                  </m:oMath>
                </a14:m>
                <a:r>
                  <a:rPr lang="en-US" sz="2400" b="0" dirty="0"/>
                  <a:t>. What’s SI? </a:t>
                </a:r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CBF67-C5E4-744F-8A5E-AA8D28568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69548"/>
                <a:ext cx="12192000" cy="631455"/>
              </a:xfrm>
              <a:prstGeom prst="rect">
                <a:avLst/>
              </a:prstGeom>
              <a:blipFill>
                <a:blip r:embed="rId2"/>
                <a:stretch>
                  <a:fillRect l="-832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0E9B6AE0-48AE-8947-B563-A50D33E47BAD}"/>
              </a:ext>
            </a:extLst>
          </p:cNvPr>
          <p:cNvGrpSpPr/>
          <p:nvPr/>
        </p:nvGrpSpPr>
        <p:grpSpPr>
          <a:xfrm>
            <a:off x="5539521" y="482782"/>
            <a:ext cx="5890479" cy="1459813"/>
            <a:chOff x="3344961" y="231480"/>
            <a:chExt cx="5890479" cy="14598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C64A8A0-31DC-144A-89EF-468168089F7D}"/>
                </a:ext>
              </a:extLst>
            </p:cNvPr>
            <p:cNvGrpSpPr/>
            <p:nvPr/>
          </p:nvGrpSpPr>
          <p:grpSpPr>
            <a:xfrm>
              <a:off x="3344961" y="231480"/>
              <a:ext cx="5890479" cy="1459813"/>
              <a:chOff x="6203985" y="454331"/>
              <a:chExt cx="5890479" cy="1459813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581F99B-C58E-6147-9966-28D86B2F89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807" r="21232" b="55106"/>
              <a:stretch/>
            </p:blipFill>
            <p:spPr>
              <a:xfrm>
                <a:off x="6203985" y="454331"/>
                <a:ext cx="4342095" cy="145981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74BF22B-98A1-BD40-84BC-8554F9CE2AA4}"/>
                      </a:ext>
                    </a:extLst>
                  </p:cNvPr>
                  <p:cNvSpPr txBox="1"/>
                  <p:nvPr/>
                </p:nvSpPr>
                <p:spPr>
                  <a:xfrm>
                    <a:off x="10546080" y="1098301"/>
                    <a:ext cx="154838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a14:m>
                    <a:r>
                      <a:rPr lang="en-US" dirty="0"/>
                      <a:t>, frequency </a:t>
                    </a: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74BF22B-98A1-BD40-84BC-8554F9CE2A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46080" y="1098301"/>
                    <a:ext cx="154838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666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72BF31-A83A-974D-BD81-8DD928AC749D}"/>
                </a:ext>
              </a:extLst>
            </p:cNvPr>
            <p:cNvGrpSpPr/>
            <p:nvPr/>
          </p:nvGrpSpPr>
          <p:grpSpPr>
            <a:xfrm>
              <a:off x="5957534" y="282863"/>
              <a:ext cx="2601250" cy="369332"/>
              <a:chOff x="5957534" y="241557"/>
              <a:chExt cx="2601250" cy="369332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97D2162-6B38-F049-BEA1-ADB66EEF6DD3}"/>
                  </a:ext>
                </a:extLst>
              </p:cNvPr>
              <p:cNvCxnSpPr/>
              <p:nvPr/>
            </p:nvCxnSpPr>
            <p:spPr>
              <a:xfrm>
                <a:off x="5957534" y="426223"/>
                <a:ext cx="41278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876F4E0-1A4A-054E-BAAC-E31A1216CBF8}"/>
                      </a:ext>
                    </a:extLst>
                  </p:cNvPr>
                  <p:cNvSpPr txBox="1"/>
                  <p:nvPr/>
                </p:nvSpPr>
                <p:spPr>
                  <a:xfrm>
                    <a:off x="6419088" y="241557"/>
                    <a:ext cx="21396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en-US" dirty="0"/>
                      <a:t>, speed of light </a:t>
                    </a: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876F4E0-1A4A-054E-BAAC-E31A1216CB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9088" y="241557"/>
                    <a:ext cx="213969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000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6701EF5-2BD1-A24E-8CD9-7824F8EB6E47}"/>
              </a:ext>
            </a:extLst>
          </p:cNvPr>
          <p:cNvSpPr txBox="1"/>
          <p:nvPr/>
        </p:nvSpPr>
        <p:spPr>
          <a:xfrm>
            <a:off x="791713" y="6248700"/>
            <a:ext cx="87907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(Write all these down)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01453-6A1F-FD48-9583-20D8FB8FCC30}"/>
              </a:ext>
            </a:extLst>
          </p:cNvPr>
          <p:cNvSpPr txBox="1"/>
          <p:nvPr/>
        </p:nvSpPr>
        <p:spPr>
          <a:xfrm>
            <a:off x="237506" y="2730058"/>
            <a:ext cx="2683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are called the </a:t>
            </a:r>
            <a:r>
              <a:rPr lang="en-US" sz="2400" b="1" dirty="0"/>
              <a:t>SI base units</a:t>
            </a:r>
            <a:r>
              <a:rPr lang="en-US" sz="2400" dirty="0"/>
              <a:t>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51410E-7C24-624F-B6D3-DF2149AC161C}"/>
              </a:ext>
            </a:extLst>
          </p:cNvPr>
          <p:cNvGrpSpPr>
            <a:grpSpLocks noChangeAspect="1"/>
          </p:cNvGrpSpPr>
          <p:nvPr/>
        </p:nvGrpSpPr>
        <p:grpSpPr>
          <a:xfrm>
            <a:off x="413325" y="3743372"/>
            <a:ext cx="2332185" cy="2332185"/>
            <a:chOff x="3420093" y="2955806"/>
            <a:chExt cx="3164608" cy="3164608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31D1F5EE-8777-0746-B286-B6095FA364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0093" y="2955806"/>
              <a:ext cx="3164608" cy="3164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3D6351D-25DD-3A4C-9428-69910508A44D}"/>
                </a:ext>
              </a:extLst>
            </p:cNvPr>
            <p:cNvGrpSpPr/>
            <p:nvPr/>
          </p:nvGrpSpPr>
          <p:grpSpPr>
            <a:xfrm>
              <a:off x="3657601" y="4555697"/>
              <a:ext cx="486888" cy="468385"/>
              <a:chOff x="8882743" y="4534687"/>
              <a:chExt cx="800753" cy="690456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5EB12663-89FC-4840-9EE8-F3ABF191A522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8882743" y="4534687"/>
                <a:ext cx="800753" cy="690456"/>
              </a:xfrm>
              <a:prstGeom prst="line">
                <a:avLst/>
              </a:prstGeom>
              <a:ln w="63500">
                <a:solidFill>
                  <a:srgbClr val="FF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AB4EB4F-1BCE-9C48-A8BF-285103455F2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989621" y="4534687"/>
                <a:ext cx="693875" cy="690456"/>
              </a:xfrm>
              <a:prstGeom prst="line">
                <a:avLst/>
              </a:prstGeom>
              <a:ln w="63500">
                <a:solidFill>
                  <a:srgbClr val="FF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7440685-F332-0441-A9E7-35AEEDC053B5}"/>
                </a:ext>
              </a:extLst>
            </p:cNvPr>
            <p:cNvGrpSpPr/>
            <p:nvPr/>
          </p:nvGrpSpPr>
          <p:grpSpPr>
            <a:xfrm>
              <a:off x="5199414" y="5382617"/>
              <a:ext cx="486888" cy="468385"/>
              <a:chOff x="8882743" y="4534687"/>
              <a:chExt cx="800753" cy="690456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F1CEA33-05DF-0E4A-B476-56B5C3C674C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8882743" y="4534687"/>
                <a:ext cx="800753" cy="690456"/>
              </a:xfrm>
              <a:prstGeom prst="line">
                <a:avLst/>
              </a:prstGeom>
              <a:ln w="63500">
                <a:solidFill>
                  <a:srgbClr val="FF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85DC66B-D543-6544-8BC5-8E06BCFC49F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989621" y="4534687"/>
                <a:ext cx="693875" cy="690456"/>
              </a:xfrm>
              <a:prstGeom prst="line">
                <a:avLst/>
              </a:prstGeom>
              <a:ln w="63500">
                <a:solidFill>
                  <a:srgbClr val="FF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1A4282E-3777-C646-829C-50234C2ABE51}"/>
              </a:ext>
            </a:extLst>
          </p:cNvPr>
          <p:cNvSpPr txBox="1"/>
          <p:nvPr/>
        </p:nvSpPr>
        <p:spPr>
          <a:xfrm>
            <a:off x="3120115" y="3938019"/>
            <a:ext cx="36932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Seconds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Kilograms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Degrees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Moles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DD3EF6-D3D0-C248-ADF7-542C6ADF2AC1}"/>
              </a:ext>
            </a:extLst>
          </p:cNvPr>
          <p:cNvSpPr txBox="1"/>
          <p:nvPr/>
        </p:nvSpPr>
        <p:spPr>
          <a:xfrm>
            <a:off x="6962582" y="3383948"/>
            <a:ext cx="3693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Derived unit </a:t>
            </a:r>
            <a:r>
              <a:rPr lang="en-US" sz="2400" dirty="0"/>
              <a:t>we need to know about: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Joules (unit of energy): </a:t>
            </a:r>
          </a:p>
          <a:p>
            <a:pPr algn="ctr"/>
            <a:r>
              <a:rPr lang="en-US" sz="2400" dirty="0"/>
              <a:t>1 J = kg⋅m</a:t>
            </a:r>
            <a:r>
              <a:rPr lang="en-US" sz="2400" baseline="30000" dirty="0"/>
              <a:t>2</a:t>
            </a:r>
            <a:r>
              <a:rPr lang="en-US" sz="2400" dirty="0"/>
              <a:t>⋅s</a:t>
            </a:r>
            <a:r>
              <a:rPr lang="en-US" sz="2400" baseline="30000" dirty="0"/>
              <a:t>−2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8727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Breaking bonds - the unit challenge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CBF67-C5E4-744F-8A5E-AA8D285681F6}"/>
                  </a:ext>
                </a:extLst>
              </p:cNvPr>
              <p:cNvSpPr txBox="1"/>
              <p:nvPr/>
            </p:nvSpPr>
            <p:spPr>
              <a:xfrm>
                <a:off x="0" y="2069548"/>
                <a:ext cx="12192000" cy="1000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/>
                  <a:t>Your </a:t>
                </a:r>
                <a:r>
                  <a:rPr lang="en-US" sz="2400" dirty="0"/>
                  <a:t>next challenge has to do with identifying all the quantities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𝒎𝒐𝒍𝒆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𝒉𝒄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den>
                    </m:f>
                  </m:oMath>
                </a14:m>
                <a:r>
                  <a:rPr lang="en-US" sz="2400" b="0" dirty="0"/>
                  <a:t> as SI or not SI (and fixing if the latter). </a:t>
                </a:r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CBF67-C5E4-744F-8A5E-AA8D28568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69548"/>
                <a:ext cx="12192000" cy="1000787"/>
              </a:xfrm>
              <a:prstGeom prst="rect">
                <a:avLst/>
              </a:prstGeom>
              <a:blipFill>
                <a:blip r:embed="rId2"/>
                <a:stretch>
                  <a:fillRect l="-832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0E9B6AE0-48AE-8947-B563-A50D33E47BAD}"/>
              </a:ext>
            </a:extLst>
          </p:cNvPr>
          <p:cNvGrpSpPr/>
          <p:nvPr/>
        </p:nvGrpSpPr>
        <p:grpSpPr>
          <a:xfrm>
            <a:off x="5539521" y="482782"/>
            <a:ext cx="5890479" cy="1459813"/>
            <a:chOff x="3344961" y="231480"/>
            <a:chExt cx="5890479" cy="14598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C64A8A0-31DC-144A-89EF-468168089F7D}"/>
                </a:ext>
              </a:extLst>
            </p:cNvPr>
            <p:cNvGrpSpPr/>
            <p:nvPr/>
          </p:nvGrpSpPr>
          <p:grpSpPr>
            <a:xfrm>
              <a:off x="3344961" y="231480"/>
              <a:ext cx="5890479" cy="1459813"/>
              <a:chOff x="6203985" y="454331"/>
              <a:chExt cx="5890479" cy="1459813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581F99B-C58E-6147-9966-28D86B2F89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807" r="21232" b="55106"/>
              <a:stretch/>
            </p:blipFill>
            <p:spPr>
              <a:xfrm>
                <a:off x="6203985" y="454331"/>
                <a:ext cx="4342095" cy="145981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74BF22B-98A1-BD40-84BC-8554F9CE2AA4}"/>
                      </a:ext>
                    </a:extLst>
                  </p:cNvPr>
                  <p:cNvSpPr txBox="1"/>
                  <p:nvPr/>
                </p:nvSpPr>
                <p:spPr>
                  <a:xfrm>
                    <a:off x="10546080" y="1098301"/>
                    <a:ext cx="154838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a14:m>
                    <a:r>
                      <a:rPr lang="en-US" dirty="0"/>
                      <a:t>, frequency </a:t>
                    </a: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74BF22B-98A1-BD40-84BC-8554F9CE2A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46080" y="1098301"/>
                    <a:ext cx="154838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666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72BF31-A83A-974D-BD81-8DD928AC749D}"/>
                </a:ext>
              </a:extLst>
            </p:cNvPr>
            <p:cNvGrpSpPr/>
            <p:nvPr/>
          </p:nvGrpSpPr>
          <p:grpSpPr>
            <a:xfrm>
              <a:off x="5957534" y="282863"/>
              <a:ext cx="2601250" cy="369332"/>
              <a:chOff x="5957534" y="241557"/>
              <a:chExt cx="2601250" cy="369332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97D2162-6B38-F049-BEA1-ADB66EEF6DD3}"/>
                  </a:ext>
                </a:extLst>
              </p:cNvPr>
              <p:cNvCxnSpPr/>
              <p:nvPr/>
            </p:nvCxnSpPr>
            <p:spPr>
              <a:xfrm>
                <a:off x="5957534" y="426223"/>
                <a:ext cx="41278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876F4E0-1A4A-054E-BAAC-E31A1216CBF8}"/>
                      </a:ext>
                    </a:extLst>
                  </p:cNvPr>
                  <p:cNvSpPr txBox="1"/>
                  <p:nvPr/>
                </p:nvSpPr>
                <p:spPr>
                  <a:xfrm>
                    <a:off x="6419088" y="241557"/>
                    <a:ext cx="21396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en-US" dirty="0"/>
                      <a:t>, speed of light </a:t>
                    </a: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876F4E0-1A4A-054E-BAAC-E31A1216CB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9088" y="241557"/>
                    <a:ext cx="213969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000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DD3EF6-D3D0-C248-ADF7-542C6ADF2AC1}"/>
                  </a:ext>
                </a:extLst>
              </p:cNvPr>
              <p:cNvSpPr txBox="1"/>
              <p:nvPr/>
            </p:nvSpPr>
            <p:spPr>
              <a:xfrm>
                <a:off x="324276" y="3556283"/>
                <a:ext cx="8641594" cy="1877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=6.6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=3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=6.02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#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𝑚𝑜𝑙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=320 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DD3EF6-D3D0-C248-ADF7-542C6ADF2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76" y="3556283"/>
                <a:ext cx="8641594" cy="1877950"/>
              </a:xfrm>
              <a:prstGeom prst="rect">
                <a:avLst/>
              </a:prstGeom>
              <a:blipFill>
                <a:blip r:embed="rId6"/>
                <a:stretch>
                  <a:fillRect l="-147" b="-4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E54520A0-B2CA-184B-889E-F09106259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9832" y="3469817"/>
            <a:ext cx="7844524" cy="1964416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C2EB3FD-B6DA-2648-9CA8-77AE368CF703}"/>
              </a:ext>
            </a:extLst>
          </p:cNvPr>
          <p:cNvSpPr/>
          <p:nvPr/>
        </p:nvSpPr>
        <p:spPr>
          <a:xfrm>
            <a:off x="5488738" y="4037611"/>
            <a:ext cx="377672" cy="390664"/>
          </a:xfrm>
          <a:prstGeom prst="round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01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Breaking bonds - the unit challenge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CBF67-C5E4-744F-8A5E-AA8D285681F6}"/>
                  </a:ext>
                </a:extLst>
              </p:cNvPr>
              <p:cNvSpPr txBox="1"/>
              <p:nvPr/>
            </p:nvSpPr>
            <p:spPr>
              <a:xfrm>
                <a:off x="0" y="2069548"/>
                <a:ext cx="12192000" cy="1000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/>
                  <a:t>Your </a:t>
                </a:r>
                <a:r>
                  <a:rPr lang="en-US" sz="2400" dirty="0"/>
                  <a:t>next challenge has to do with identifying all the quantities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𝒎𝒐𝒍𝒆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𝒉𝒄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den>
                    </m:f>
                  </m:oMath>
                </a14:m>
                <a:r>
                  <a:rPr lang="en-US" sz="2400" b="0" dirty="0"/>
                  <a:t> as SI or not SI (and fixing if the latter). </a:t>
                </a:r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CBF67-C5E4-744F-8A5E-AA8D28568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69548"/>
                <a:ext cx="12192000" cy="1000787"/>
              </a:xfrm>
              <a:prstGeom prst="rect">
                <a:avLst/>
              </a:prstGeom>
              <a:blipFill>
                <a:blip r:embed="rId2"/>
                <a:stretch>
                  <a:fillRect l="-832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0E9B6AE0-48AE-8947-B563-A50D33E47BAD}"/>
              </a:ext>
            </a:extLst>
          </p:cNvPr>
          <p:cNvGrpSpPr/>
          <p:nvPr/>
        </p:nvGrpSpPr>
        <p:grpSpPr>
          <a:xfrm>
            <a:off x="5539521" y="482782"/>
            <a:ext cx="5890479" cy="1459813"/>
            <a:chOff x="3344961" y="231480"/>
            <a:chExt cx="5890479" cy="14598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C64A8A0-31DC-144A-89EF-468168089F7D}"/>
                </a:ext>
              </a:extLst>
            </p:cNvPr>
            <p:cNvGrpSpPr/>
            <p:nvPr/>
          </p:nvGrpSpPr>
          <p:grpSpPr>
            <a:xfrm>
              <a:off x="3344961" y="231480"/>
              <a:ext cx="5890479" cy="1459813"/>
              <a:chOff x="6203985" y="454331"/>
              <a:chExt cx="5890479" cy="1459813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581F99B-C58E-6147-9966-28D86B2F89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807" r="21232" b="55106"/>
              <a:stretch/>
            </p:blipFill>
            <p:spPr>
              <a:xfrm>
                <a:off x="6203985" y="454331"/>
                <a:ext cx="4342095" cy="145981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74BF22B-98A1-BD40-84BC-8554F9CE2AA4}"/>
                      </a:ext>
                    </a:extLst>
                  </p:cNvPr>
                  <p:cNvSpPr txBox="1"/>
                  <p:nvPr/>
                </p:nvSpPr>
                <p:spPr>
                  <a:xfrm>
                    <a:off x="10546080" y="1098301"/>
                    <a:ext cx="154838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a14:m>
                    <a:r>
                      <a:rPr lang="en-US" dirty="0"/>
                      <a:t>, frequency </a:t>
                    </a: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74BF22B-98A1-BD40-84BC-8554F9CE2A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46080" y="1098301"/>
                    <a:ext cx="154838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666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72BF31-A83A-974D-BD81-8DD928AC749D}"/>
                </a:ext>
              </a:extLst>
            </p:cNvPr>
            <p:cNvGrpSpPr/>
            <p:nvPr/>
          </p:nvGrpSpPr>
          <p:grpSpPr>
            <a:xfrm>
              <a:off x="5957534" y="282863"/>
              <a:ext cx="2601250" cy="369332"/>
              <a:chOff x="5957534" y="241557"/>
              <a:chExt cx="2601250" cy="369332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97D2162-6B38-F049-BEA1-ADB66EEF6DD3}"/>
                  </a:ext>
                </a:extLst>
              </p:cNvPr>
              <p:cNvCxnSpPr/>
              <p:nvPr/>
            </p:nvCxnSpPr>
            <p:spPr>
              <a:xfrm>
                <a:off x="5957534" y="426223"/>
                <a:ext cx="41278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876F4E0-1A4A-054E-BAAC-E31A1216CBF8}"/>
                      </a:ext>
                    </a:extLst>
                  </p:cNvPr>
                  <p:cNvSpPr txBox="1"/>
                  <p:nvPr/>
                </p:nvSpPr>
                <p:spPr>
                  <a:xfrm>
                    <a:off x="6419088" y="241557"/>
                    <a:ext cx="21396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en-US" dirty="0"/>
                      <a:t>, speed of light </a:t>
                    </a: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876F4E0-1A4A-054E-BAAC-E31A1216CB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9088" y="241557"/>
                    <a:ext cx="213969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000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DD3EF6-D3D0-C248-ADF7-542C6ADF2AC1}"/>
                  </a:ext>
                </a:extLst>
              </p:cNvPr>
              <p:cNvSpPr txBox="1"/>
              <p:nvPr/>
            </p:nvSpPr>
            <p:spPr>
              <a:xfrm>
                <a:off x="324276" y="3556283"/>
                <a:ext cx="8641594" cy="1877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=6.6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=3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=6.02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#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𝑚𝑜𝑙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=320 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DD3EF6-D3D0-C248-ADF7-542C6ADF2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76" y="3556283"/>
                <a:ext cx="8641594" cy="1877950"/>
              </a:xfrm>
              <a:prstGeom prst="rect">
                <a:avLst/>
              </a:prstGeom>
              <a:blipFill>
                <a:blip r:embed="rId6"/>
                <a:stretch>
                  <a:fillRect l="-147" b="-4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E54520A0-B2CA-184B-889E-F09106259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9832" y="3469817"/>
            <a:ext cx="7844524" cy="1964416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C2EB3FD-B6DA-2648-9CA8-77AE368CF703}"/>
              </a:ext>
            </a:extLst>
          </p:cNvPr>
          <p:cNvSpPr/>
          <p:nvPr/>
        </p:nvSpPr>
        <p:spPr>
          <a:xfrm>
            <a:off x="5488738" y="4037611"/>
            <a:ext cx="377672" cy="390664"/>
          </a:xfrm>
          <a:prstGeom prst="round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60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Breaking bonds - the unit challenge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CBF67-C5E4-744F-8A5E-AA8D285681F6}"/>
                  </a:ext>
                </a:extLst>
              </p:cNvPr>
              <p:cNvSpPr txBox="1"/>
              <p:nvPr/>
            </p:nvSpPr>
            <p:spPr>
              <a:xfrm>
                <a:off x="0" y="2069548"/>
                <a:ext cx="12192000" cy="1000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/>
                  <a:t>Your </a:t>
                </a:r>
                <a:r>
                  <a:rPr lang="en-US" sz="2400" dirty="0"/>
                  <a:t>next challenge has to do with identifying all the quantities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𝒎𝒐𝒍𝒆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𝒉𝒄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den>
                    </m:f>
                  </m:oMath>
                </a14:m>
                <a:r>
                  <a:rPr lang="en-US" sz="2400" b="0" dirty="0"/>
                  <a:t> as SI or not SI (and fixing if the latter). </a:t>
                </a:r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CBF67-C5E4-744F-8A5E-AA8D28568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69548"/>
                <a:ext cx="12192000" cy="1000787"/>
              </a:xfrm>
              <a:prstGeom prst="rect">
                <a:avLst/>
              </a:prstGeom>
              <a:blipFill>
                <a:blip r:embed="rId2"/>
                <a:stretch>
                  <a:fillRect l="-832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0E9B6AE0-48AE-8947-B563-A50D33E47BAD}"/>
              </a:ext>
            </a:extLst>
          </p:cNvPr>
          <p:cNvGrpSpPr/>
          <p:nvPr/>
        </p:nvGrpSpPr>
        <p:grpSpPr>
          <a:xfrm>
            <a:off x="5539521" y="482782"/>
            <a:ext cx="5890479" cy="1459813"/>
            <a:chOff x="3344961" y="231480"/>
            <a:chExt cx="5890479" cy="14598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C64A8A0-31DC-144A-89EF-468168089F7D}"/>
                </a:ext>
              </a:extLst>
            </p:cNvPr>
            <p:cNvGrpSpPr/>
            <p:nvPr/>
          </p:nvGrpSpPr>
          <p:grpSpPr>
            <a:xfrm>
              <a:off x="3344961" y="231480"/>
              <a:ext cx="5890479" cy="1459813"/>
              <a:chOff x="6203985" y="454331"/>
              <a:chExt cx="5890479" cy="1459813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581F99B-C58E-6147-9966-28D86B2F89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807" r="21232" b="55106"/>
              <a:stretch/>
            </p:blipFill>
            <p:spPr>
              <a:xfrm>
                <a:off x="6203985" y="454331"/>
                <a:ext cx="4342095" cy="145981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74BF22B-98A1-BD40-84BC-8554F9CE2AA4}"/>
                      </a:ext>
                    </a:extLst>
                  </p:cNvPr>
                  <p:cNvSpPr txBox="1"/>
                  <p:nvPr/>
                </p:nvSpPr>
                <p:spPr>
                  <a:xfrm>
                    <a:off x="10546080" y="1098301"/>
                    <a:ext cx="154838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a14:m>
                    <a:r>
                      <a:rPr lang="en-US" dirty="0"/>
                      <a:t>, frequency </a:t>
                    </a: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74BF22B-98A1-BD40-84BC-8554F9CE2A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46080" y="1098301"/>
                    <a:ext cx="154838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666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72BF31-A83A-974D-BD81-8DD928AC749D}"/>
                </a:ext>
              </a:extLst>
            </p:cNvPr>
            <p:cNvGrpSpPr/>
            <p:nvPr/>
          </p:nvGrpSpPr>
          <p:grpSpPr>
            <a:xfrm>
              <a:off x="5957534" y="282863"/>
              <a:ext cx="2601250" cy="369332"/>
              <a:chOff x="5957534" y="241557"/>
              <a:chExt cx="2601250" cy="369332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97D2162-6B38-F049-BEA1-ADB66EEF6DD3}"/>
                  </a:ext>
                </a:extLst>
              </p:cNvPr>
              <p:cNvCxnSpPr/>
              <p:nvPr/>
            </p:nvCxnSpPr>
            <p:spPr>
              <a:xfrm>
                <a:off x="5957534" y="426223"/>
                <a:ext cx="41278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876F4E0-1A4A-054E-BAAC-E31A1216CBF8}"/>
                      </a:ext>
                    </a:extLst>
                  </p:cNvPr>
                  <p:cNvSpPr txBox="1"/>
                  <p:nvPr/>
                </p:nvSpPr>
                <p:spPr>
                  <a:xfrm>
                    <a:off x="6419088" y="241557"/>
                    <a:ext cx="21396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en-US" dirty="0"/>
                      <a:t>, speed of light </a:t>
                    </a: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876F4E0-1A4A-054E-BAAC-E31A1216CB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9088" y="241557"/>
                    <a:ext cx="213969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000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DD3EF6-D3D0-C248-ADF7-542C6ADF2AC1}"/>
                  </a:ext>
                </a:extLst>
              </p:cNvPr>
              <p:cNvSpPr txBox="1"/>
              <p:nvPr/>
            </p:nvSpPr>
            <p:spPr>
              <a:xfrm>
                <a:off x="324276" y="3556283"/>
                <a:ext cx="8641594" cy="2063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=6.6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=3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=6.02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#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𝑚𝑜𝑙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=320 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𝑛𝑚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(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𝑛𝑚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DD3EF6-D3D0-C248-ADF7-542C6ADF2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76" y="3556283"/>
                <a:ext cx="8641594" cy="2063642"/>
              </a:xfrm>
              <a:prstGeom prst="rect">
                <a:avLst/>
              </a:prstGeom>
              <a:blipFill>
                <a:blip r:embed="rId6"/>
                <a:stretch>
                  <a:fillRect l="-147" b="-3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E54520A0-B2CA-184B-889E-F09106259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9832" y="3469817"/>
            <a:ext cx="7844524" cy="1964416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C2EB3FD-B6DA-2648-9CA8-77AE368CF703}"/>
              </a:ext>
            </a:extLst>
          </p:cNvPr>
          <p:cNvSpPr/>
          <p:nvPr/>
        </p:nvSpPr>
        <p:spPr>
          <a:xfrm>
            <a:off x="5488738" y="4037611"/>
            <a:ext cx="377672" cy="390664"/>
          </a:xfrm>
          <a:prstGeom prst="round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8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Covalent bonding is much stronger than molecular stickiness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B63DFA-122E-9845-98FD-2DCF66853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63" b="14426"/>
          <a:stretch/>
        </p:blipFill>
        <p:spPr>
          <a:xfrm>
            <a:off x="227610" y="2427912"/>
            <a:ext cx="4524498" cy="2002175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0225F82B-328E-6B49-AEA5-E7E7FB027504}"/>
              </a:ext>
            </a:extLst>
          </p:cNvPr>
          <p:cNvSpPr/>
          <p:nvPr/>
        </p:nvSpPr>
        <p:spPr>
          <a:xfrm>
            <a:off x="5296394" y="2962893"/>
            <a:ext cx="1425039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2B151-4D02-AD45-ACA3-1F766D97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01" t="13163" r="9755" b="14426"/>
          <a:stretch/>
        </p:blipFill>
        <p:spPr>
          <a:xfrm>
            <a:off x="7754587" y="612967"/>
            <a:ext cx="1947554" cy="2002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22C200-3EB0-7642-83DF-88F528B92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01" t="13163" r="9755" b="14426"/>
          <a:stretch/>
        </p:blipFill>
        <p:spPr>
          <a:xfrm>
            <a:off x="9260775" y="4242859"/>
            <a:ext cx="1947554" cy="2002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9C1295-8D60-7243-AD79-05D3D2DAC253}"/>
                  </a:ext>
                </a:extLst>
              </p:cNvPr>
              <p:cNvSpPr txBox="1"/>
              <p:nvPr/>
            </p:nvSpPr>
            <p:spPr>
              <a:xfrm>
                <a:off x="5024203" y="1389074"/>
                <a:ext cx="2143593" cy="1362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400" dirty="0"/>
                  <a:t> needed to pull these apart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9C1295-8D60-7243-AD79-05D3D2DAC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03" y="1389074"/>
                <a:ext cx="2143593" cy="1362937"/>
              </a:xfrm>
              <a:prstGeom prst="rect">
                <a:avLst/>
              </a:prstGeom>
              <a:blipFill>
                <a:blip r:embed="rId3"/>
                <a:stretch>
                  <a:fillRect l="-4706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415F4D0-8A5C-F247-B564-47DE29D4C11C}"/>
              </a:ext>
            </a:extLst>
          </p:cNvPr>
          <p:cNvSpPr txBox="1"/>
          <p:nvPr/>
        </p:nvSpPr>
        <p:spPr>
          <a:xfrm>
            <a:off x="839449" y="4901784"/>
            <a:ext cx="3222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Space-filling model, so these are the “van der Waals” sizes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E05A87-2ACC-904E-882D-5188602AA1A3}"/>
              </a:ext>
            </a:extLst>
          </p:cNvPr>
          <p:cNvSpPr txBox="1"/>
          <p:nvPr/>
        </p:nvSpPr>
        <p:spPr>
          <a:xfrm>
            <a:off x="878416" y="1013889"/>
            <a:ext cx="3222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H-atoms bonded by </a:t>
            </a:r>
            <a:r>
              <a:rPr lang="en-US" sz="2400" b="1" dirty="0"/>
              <a:t>molecular stickiness</a:t>
            </a:r>
          </a:p>
        </p:txBody>
      </p:sp>
    </p:spTree>
    <p:extLst>
      <p:ext uri="{BB962C8B-B14F-4D97-AF65-F5344CB8AC3E}">
        <p14:creationId xmlns:p14="http://schemas.microsoft.com/office/powerpoint/2010/main" val="1133418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Breaking bonds - the unit challenge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CBF67-C5E4-744F-8A5E-AA8D285681F6}"/>
                  </a:ext>
                </a:extLst>
              </p:cNvPr>
              <p:cNvSpPr txBox="1"/>
              <p:nvPr/>
            </p:nvSpPr>
            <p:spPr>
              <a:xfrm>
                <a:off x="0" y="2069548"/>
                <a:ext cx="12192000" cy="1000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/>
                  <a:t>Your </a:t>
                </a:r>
                <a:r>
                  <a:rPr lang="en-US" sz="2400" dirty="0"/>
                  <a:t>next challenge has to do with identifying all the quantities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𝒎𝒐𝒍𝒆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𝒉𝒄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den>
                    </m:f>
                  </m:oMath>
                </a14:m>
                <a:r>
                  <a:rPr lang="en-US" sz="2400" b="0" dirty="0"/>
                  <a:t> as SI or not SI (and fixing if the latter). </a:t>
                </a:r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CBF67-C5E4-744F-8A5E-AA8D28568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69548"/>
                <a:ext cx="12192000" cy="1000787"/>
              </a:xfrm>
              <a:prstGeom prst="rect">
                <a:avLst/>
              </a:prstGeom>
              <a:blipFill>
                <a:blip r:embed="rId2"/>
                <a:stretch>
                  <a:fillRect l="-832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0E9B6AE0-48AE-8947-B563-A50D33E47BAD}"/>
              </a:ext>
            </a:extLst>
          </p:cNvPr>
          <p:cNvGrpSpPr/>
          <p:nvPr/>
        </p:nvGrpSpPr>
        <p:grpSpPr>
          <a:xfrm>
            <a:off x="5539521" y="482782"/>
            <a:ext cx="5890479" cy="1459813"/>
            <a:chOff x="3344961" y="231480"/>
            <a:chExt cx="5890479" cy="14598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C64A8A0-31DC-144A-89EF-468168089F7D}"/>
                </a:ext>
              </a:extLst>
            </p:cNvPr>
            <p:cNvGrpSpPr/>
            <p:nvPr/>
          </p:nvGrpSpPr>
          <p:grpSpPr>
            <a:xfrm>
              <a:off x="3344961" y="231480"/>
              <a:ext cx="5890479" cy="1459813"/>
              <a:chOff x="6203985" y="454331"/>
              <a:chExt cx="5890479" cy="1459813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581F99B-C58E-6147-9966-28D86B2F89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807" r="21232" b="55106"/>
              <a:stretch/>
            </p:blipFill>
            <p:spPr>
              <a:xfrm>
                <a:off x="6203985" y="454331"/>
                <a:ext cx="4342095" cy="145981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74BF22B-98A1-BD40-84BC-8554F9CE2AA4}"/>
                      </a:ext>
                    </a:extLst>
                  </p:cNvPr>
                  <p:cNvSpPr txBox="1"/>
                  <p:nvPr/>
                </p:nvSpPr>
                <p:spPr>
                  <a:xfrm>
                    <a:off x="10546080" y="1098301"/>
                    <a:ext cx="154838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a14:m>
                    <a:r>
                      <a:rPr lang="en-US" dirty="0"/>
                      <a:t>, frequency </a:t>
                    </a: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74BF22B-98A1-BD40-84BC-8554F9CE2A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46080" y="1098301"/>
                    <a:ext cx="154838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666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72BF31-A83A-974D-BD81-8DD928AC749D}"/>
                </a:ext>
              </a:extLst>
            </p:cNvPr>
            <p:cNvGrpSpPr/>
            <p:nvPr/>
          </p:nvGrpSpPr>
          <p:grpSpPr>
            <a:xfrm>
              <a:off x="5957534" y="282863"/>
              <a:ext cx="2601250" cy="369332"/>
              <a:chOff x="5957534" y="241557"/>
              <a:chExt cx="2601250" cy="369332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97D2162-6B38-F049-BEA1-ADB66EEF6DD3}"/>
                  </a:ext>
                </a:extLst>
              </p:cNvPr>
              <p:cNvCxnSpPr/>
              <p:nvPr/>
            </p:nvCxnSpPr>
            <p:spPr>
              <a:xfrm>
                <a:off x="5957534" y="426223"/>
                <a:ext cx="41278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876F4E0-1A4A-054E-BAAC-E31A1216CBF8}"/>
                      </a:ext>
                    </a:extLst>
                  </p:cNvPr>
                  <p:cNvSpPr txBox="1"/>
                  <p:nvPr/>
                </p:nvSpPr>
                <p:spPr>
                  <a:xfrm>
                    <a:off x="6419088" y="241557"/>
                    <a:ext cx="21396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en-US" dirty="0"/>
                      <a:t>, speed of light </a:t>
                    </a: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876F4E0-1A4A-054E-BAAC-E31A1216CB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9088" y="241557"/>
                    <a:ext cx="213969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000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DD3EF6-D3D0-C248-ADF7-542C6ADF2AC1}"/>
                  </a:ext>
                </a:extLst>
              </p:cNvPr>
              <p:cNvSpPr txBox="1"/>
              <p:nvPr/>
            </p:nvSpPr>
            <p:spPr>
              <a:xfrm>
                <a:off x="324276" y="3556283"/>
                <a:ext cx="8641594" cy="2401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=6.6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=3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=6.02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#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𝑚𝑜𝑙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=320 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𝑛𝑚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(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𝑛𝑚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𝟕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DD3EF6-D3D0-C248-ADF7-542C6ADF2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76" y="3556283"/>
                <a:ext cx="8641594" cy="2401811"/>
              </a:xfrm>
              <a:prstGeom prst="rect">
                <a:avLst/>
              </a:prstGeom>
              <a:blipFill>
                <a:blip r:embed="rId6"/>
                <a:stretch>
                  <a:fillRect l="-147" b="-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E54520A0-B2CA-184B-889E-F09106259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9832" y="3469817"/>
            <a:ext cx="7844524" cy="1964416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C2EB3FD-B6DA-2648-9CA8-77AE368CF703}"/>
              </a:ext>
            </a:extLst>
          </p:cNvPr>
          <p:cNvSpPr/>
          <p:nvPr/>
        </p:nvSpPr>
        <p:spPr>
          <a:xfrm>
            <a:off x="5488738" y="4037611"/>
            <a:ext cx="377672" cy="390664"/>
          </a:xfrm>
          <a:prstGeom prst="round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88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Breaking bonds - the unit challenge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CBF67-C5E4-744F-8A5E-AA8D285681F6}"/>
                  </a:ext>
                </a:extLst>
              </p:cNvPr>
              <p:cNvSpPr txBox="1"/>
              <p:nvPr/>
            </p:nvSpPr>
            <p:spPr>
              <a:xfrm>
                <a:off x="0" y="2069548"/>
                <a:ext cx="12192000" cy="1000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/>
                  <a:t>Your </a:t>
                </a:r>
                <a:r>
                  <a:rPr lang="en-US" sz="2400" dirty="0"/>
                  <a:t>next challenge has to do with identifying all the quantities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𝒎𝒐𝒍𝒆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𝒉𝒄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den>
                    </m:f>
                  </m:oMath>
                </a14:m>
                <a:r>
                  <a:rPr lang="en-US" sz="2400" b="0" dirty="0"/>
                  <a:t> as SI or not SI (and fixing if the latter). </a:t>
                </a:r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CBF67-C5E4-744F-8A5E-AA8D28568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69548"/>
                <a:ext cx="12192000" cy="1000787"/>
              </a:xfrm>
              <a:prstGeom prst="rect">
                <a:avLst/>
              </a:prstGeom>
              <a:blipFill>
                <a:blip r:embed="rId2"/>
                <a:stretch>
                  <a:fillRect l="-832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0E9B6AE0-48AE-8947-B563-A50D33E47BAD}"/>
              </a:ext>
            </a:extLst>
          </p:cNvPr>
          <p:cNvGrpSpPr/>
          <p:nvPr/>
        </p:nvGrpSpPr>
        <p:grpSpPr>
          <a:xfrm>
            <a:off x="5539521" y="482782"/>
            <a:ext cx="5890479" cy="1459813"/>
            <a:chOff x="3344961" y="231480"/>
            <a:chExt cx="5890479" cy="14598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C64A8A0-31DC-144A-89EF-468168089F7D}"/>
                </a:ext>
              </a:extLst>
            </p:cNvPr>
            <p:cNvGrpSpPr/>
            <p:nvPr/>
          </p:nvGrpSpPr>
          <p:grpSpPr>
            <a:xfrm>
              <a:off x="3344961" y="231480"/>
              <a:ext cx="5890479" cy="1459813"/>
              <a:chOff x="6203985" y="454331"/>
              <a:chExt cx="5890479" cy="1459813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581F99B-C58E-6147-9966-28D86B2F89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807" r="21232" b="55106"/>
              <a:stretch/>
            </p:blipFill>
            <p:spPr>
              <a:xfrm>
                <a:off x="6203985" y="454331"/>
                <a:ext cx="4342095" cy="145981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74BF22B-98A1-BD40-84BC-8554F9CE2AA4}"/>
                      </a:ext>
                    </a:extLst>
                  </p:cNvPr>
                  <p:cNvSpPr txBox="1"/>
                  <p:nvPr/>
                </p:nvSpPr>
                <p:spPr>
                  <a:xfrm>
                    <a:off x="10546080" y="1098301"/>
                    <a:ext cx="154838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a14:m>
                    <a:r>
                      <a:rPr lang="en-US" dirty="0"/>
                      <a:t>, frequency </a:t>
                    </a: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74BF22B-98A1-BD40-84BC-8554F9CE2A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46080" y="1098301"/>
                    <a:ext cx="154838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666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72BF31-A83A-974D-BD81-8DD928AC749D}"/>
                </a:ext>
              </a:extLst>
            </p:cNvPr>
            <p:cNvGrpSpPr/>
            <p:nvPr/>
          </p:nvGrpSpPr>
          <p:grpSpPr>
            <a:xfrm>
              <a:off x="5957534" y="282863"/>
              <a:ext cx="2601250" cy="369332"/>
              <a:chOff x="5957534" y="241557"/>
              <a:chExt cx="2601250" cy="369332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97D2162-6B38-F049-BEA1-ADB66EEF6DD3}"/>
                  </a:ext>
                </a:extLst>
              </p:cNvPr>
              <p:cNvCxnSpPr/>
              <p:nvPr/>
            </p:nvCxnSpPr>
            <p:spPr>
              <a:xfrm>
                <a:off x="5957534" y="426223"/>
                <a:ext cx="41278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876F4E0-1A4A-054E-BAAC-E31A1216CBF8}"/>
                      </a:ext>
                    </a:extLst>
                  </p:cNvPr>
                  <p:cNvSpPr txBox="1"/>
                  <p:nvPr/>
                </p:nvSpPr>
                <p:spPr>
                  <a:xfrm>
                    <a:off x="6419088" y="241557"/>
                    <a:ext cx="21396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en-US" dirty="0"/>
                      <a:t>, speed of light </a:t>
                    </a: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876F4E0-1A4A-054E-BAAC-E31A1216CB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9088" y="241557"/>
                    <a:ext cx="213969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000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DD3EF6-D3D0-C248-ADF7-542C6ADF2AC1}"/>
                  </a:ext>
                </a:extLst>
              </p:cNvPr>
              <p:cNvSpPr txBox="1"/>
              <p:nvPr/>
            </p:nvSpPr>
            <p:spPr>
              <a:xfrm>
                <a:off x="324276" y="3556283"/>
                <a:ext cx="8641594" cy="2401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=6.6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=3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=6.02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#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𝑚𝑜𝑙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=320 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𝑛𝑚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(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𝑛𝑚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𝟕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DD3EF6-D3D0-C248-ADF7-542C6ADF2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76" y="3556283"/>
                <a:ext cx="8641594" cy="2401811"/>
              </a:xfrm>
              <a:prstGeom prst="rect">
                <a:avLst/>
              </a:prstGeom>
              <a:blipFill>
                <a:blip r:embed="rId6"/>
                <a:stretch>
                  <a:fillRect l="-147" b="-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E54520A0-B2CA-184B-889E-F09106259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9832" y="3469817"/>
            <a:ext cx="7844524" cy="1964416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C2EB3FD-B6DA-2648-9CA8-77AE368CF703}"/>
              </a:ext>
            </a:extLst>
          </p:cNvPr>
          <p:cNvSpPr/>
          <p:nvPr/>
        </p:nvSpPr>
        <p:spPr>
          <a:xfrm>
            <a:off x="5488738" y="4037611"/>
            <a:ext cx="377672" cy="390664"/>
          </a:xfrm>
          <a:prstGeom prst="round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82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Breaking bonds - the unit challenge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CBF67-C5E4-744F-8A5E-AA8D285681F6}"/>
                  </a:ext>
                </a:extLst>
              </p:cNvPr>
              <p:cNvSpPr txBox="1"/>
              <p:nvPr/>
            </p:nvSpPr>
            <p:spPr>
              <a:xfrm>
                <a:off x="0" y="2069548"/>
                <a:ext cx="12192000" cy="1000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/>
                  <a:t>Your </a:t>
                </a:r>
                <a:r>
                  <a:rPr lang="en-US" sz="2400" dirty="0"/>
                  <a:t>next challenge has to do with identifying all the quantities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𝒎𝒐𝒍𝒆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𝒉𝒄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den>
                    </m:f>
                  </m:oMath>
                </a14:m>
                <a:r>
                  <a:rPr lang="en-US" sz="2400" b="0" dirty="0"/>
                  <a:t> as SI or not SI (and fixing if the latter). </a:t>
                </a:r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CBF67-C5E4-744F-8A5E-AA8D28568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69548"/>
                <a:ext cx="12192000" cy="1000787"/>
              </a:xfrm>
              <a:prstGeom prst="rect">
                <a:avLst/>
              </a:prstGeom>
              <a:blipFill>
                <a:blip r:embed="rId2"/>
                <a:stretch>
                  <a:fillRect l="-832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0E9B6AE0-48AE-8947-B563-A50D33E47BAD}"/>
              </a:ext>
            </a:extLst>
          </p:cNvPr>
          <p:cNvGrpSpPr/>
          <p:nvPr/>
        </p:nvGrpSpPr>
        <p:grpSpPr>
          <a:xfrm>
            <a:off x="5539521" y="482782"/>
            <a:ext cx="5890479" cy="1459813"/>
            <a:chOff x="3344961" y="231480"/>
            <a:chExt cx="5890479" cy="14598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C64A8A0-31DC-144A-89EF-468168089F7D}"/>
                </a:ext>
              </a:extLst>
            </p:cNvPr>
            <p:cNvGrpSpPr/>
            <p:nvPr/>
          </p:nvGrpSpPr>
          <p:grpSpPr>
            <a:xfrm>
              <a:off x="3344961" y="231480"/>
              <a:ext cx="5890479" cy="1459813"/>
              <a:chOff x="6203985" y="454331"/>
              <a:chExt cx="5890479" cy="1459813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581F99B-C58E-6147-9966-28D86B2F89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807" r="21232" b="55106"/>
              <a:stretch/>
            </p:blipFill>
            <p:spPr>
              <a:xfrm>
                <a:off x="6203985" y="454331"/>
                <a:ext cx="4342095" cy="145981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74BF22B-98A1-BD40-84BC-8554F9CE2AA4}"/>
                      </a:ext>
                    </a:extLst>
                  </p:cNvPr>
                  <p:cNvSpPr txBox="1"/>
                  <p:nvPr/>
                </p:nvSpPr>
                <p:spPr>
                  <a:xfrm>
                    <a:off x="10546080" y="1098301"/>
                    <a:ext cx="154838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a14:m>
                    <a:r>
                      <a:rPr lang="en-US" dirty="0"/>
                      <a:t>, frequency </a:t>
                    </a: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74BF22B-98A1-BD40-84BC-8554F9CE2A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46080" y="1098301"/>
                    <a:ext cx="154838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666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72BF31-A83A-974D-BD81-8DD928AC749D}"/>
                </a:ext>
              </a:extLst>
            </p:cNvPr>
            <p:cNvGrpSpPr/>
            <p:nvPr/>
          </p:nvGrpSpPr>
          <p:grpSpPr>
            <a:xfrm>
              <a:off x="5957534" y="282863"/>
              <a:ext cx="2601250" cy="369332"/>
              <a:chOff x="5957534" y="241557"/>
              <a:chExt cx="2601250" cy="369332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97D2162-6B38-F049-BEA1-ADB66EEF6DD3}"/>
                  </a:ext>
                </a:extLst>
              </p:cNvPr>
              <p:cNvCxnSpPr/>
              <p:nvPr/>
            </p:nvCxnSpPr>
            <p:spPr>
              <a:xfrm>
                <a:off x="5957534" y="426223"/>
                <a:ext cx="41278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876F4E0-1A4A-054E-BAAC-E31A1216CBF8}"/>
                      </a:ext>
                    </a:extLst>
                  </p:cNvPr>
                  <p:cNvSpPr txBox="1"/>
                  <p:nvPr/>
                </p:nvSpPr>
                <p:spPr>
                  <a:xfrm>
                    <a:off x="6419088" y="241557"/>
                    <a:ext cx="21396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en-US" dirty="0"/>
                      <a:t>, speed of light </a:t>
                    </a: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876F4E0-1A4A-054E-BAAC-E31A1216CB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9088" y="241557"/>
                    <a:ext cx="213969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000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DD3EF6-D3D0-C248-ADF7-542C6ADF2AC1}"/>
                  </a:ext>
                </a:extLst>
              </p:cNvPr>
              <p:cNvSpPr txBox="1"/>
              <p:nvPr/>
            </p:nvSpPr>
            <p:spPr>
              <a:xfrm>
                <a:off x="324276" y="3556283"/>
                <a:ext cx="3737085" cy="2401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=6.6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=3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=6.02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#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𝑚𝑜𝑙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=320 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𝑛𝑚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(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𝑛𝑚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𝟕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DD3EF6-D3D0-C248-ADF7-542C6ADF2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76" y="3556283"/>
                <a:ext cx="3737085" cy="2401811"/>
              </a:xfrm>
              <a:prstGeom prst="rect">
                <a:avLst/>
              </a:prstGeom>
              <a:blipFill>
                <a:blip r:embed="rId6"/>
                <a:stretch>
                  <a:fillRect l="-339" b="-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84949F-9B09-074A-9A49-65B2C91B22F4}"/>
                  </a:ext>
                </a:extLst>
              </p:cNvPr>
              <p:cNvSpPr txBox="1"/>
              <p:nvPr/>
            </p:nvSpPr>
            <p:spPr>
              <a:xfrm>
                <a:off x="5048676" y="3556283"/>
                <a:ext cx="7143324" cy="170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Units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𝒎𝒐𝒍𝒆</m:t>
                        </m:r>
                      </m:sub>
                    </m:sSub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 (leaving off the “#”)</a:t>
                </a: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#</m:t>
                                </m:r>
                              </m:num>
                              <m:den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𝑚𝑜𝑙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3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84949F-9B09-074A-9A49-65B2C91B2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676" y="3556283"/>
                <a:ext cx="7143324" cy="1700594"/>
              </a:xfrm>
              <a:prstGeom prst="rect">
                <a:avLst/>
              </a:prstGeom>
              <a:blipFill>
                <a:blip r:embed="rId7"/>
                <a:stretch>
                  <a:fillRect l="-1418" t="-2222" b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820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Breaking bonds - the unit challenge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CBF67-C5E4-744F-8A5E-AA8D285681F6}"/>
                  </a:ext>
                </a:extLst>
              </p:cNvPr>
              <p:cNvSpPr txBox="1"/>
              <p:nvPr/>
            </p:nvSpPr>
            <p:spPr>
              <a:xfrm>
                <a:off x="0" y="2069548"/>
                <a:ext cx="12192000" cy="1000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/>
                  <a:t>Your </a:t>
                </a:r>
                <a:r>
                  <a:rPr lang="en-US" sz="2400" dirty="0"/>
                  <a:t>next challenge has to do with identifying all the quantities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𝒎𝒐𝒍𝒆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𝒉𝒄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den>
                    </m:f>
                  </m:oMath>
                </a14:m>
                <a:r>
                  <a:rPr lang="en-US" sz="2400" b="0" dirty="0"/>
                  <a:t> as SI or not SI (and fixing if the latter). </a:t>
                </a:r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CBF67-C5E4-744F-8A5E-AA8D28568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69548"/>
                <a:ext cx="12192000" cy="1000787"/>
              </a:xfrm>
              <a:prstGeom prst="rect">
                <a:avLst/>
              </a:prstGeom>
              <a:blipFill>
                <a:blip r:embed="rId2"/>
                <a:stretch>
                  <a:fillRect l="-832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0E9B6AE0-48AE-8947-B563-A50D33E47BAD}"/>
              </a:ext>
            </a:extLst>
          </p:cNvPr>
          <p:cNvGrpSpPr/>
          <p:nvPr/>
        </p:nvGrpSpPr>
        <p:grpSpPr>
          <a:xfrm>
            <a:off x="5539521" y="482782"/>
            <a:ext cx="5890479" cy="1459813"/>
            <a:chOff x="3344961" y="231480"/>
            <a:chExt cx="5890479" cy="14598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C64A8A0-31DC-144A-89EF-468168089F7D}"/>
                </a:ext>
              </a:extLst>
            </p:cNvPr>
            <p:cNvGrpSpPr/>
            <p:nvPr/>
          </p:nvGrpSpPr>
          <p:grpSpPr>
            <a:xfrm>
              <a:off x="3344961" y="231480"/>
              <a:ext cx="5890479" cy="1459813"/>
              <a:chOff x="6203985" y="454331"/>
              <a:chExt cx="5890479" cy="1459813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581F99B-C58E-6147-9966-28D86B2F89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807" r="21232" b="55106"/>
              <a:stretch/>
            </p:blipFill>
            <p:spPr>
              <a:xfrm>
                <a:off x="6203985" y="454331"/>
                <a:ext cx="4342095" cy="145981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74BF22B-98A1-BD40-84BC-8554F9CE2AA4}"/>
                      </a:ext>
                    </a:extLst>
                  </p:cNvPr>
                  <p:cNvSpPr txBox="1"/>
                  <p:nvPr/>
                </p:nvSpPr>
                <p:spPr>
                  <a:xfrm>
                    <a:off x="10546080" y="1098301"/>
                    <a:ext cx="154838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a14:m>
                    <a:r>
                      <a:rPr lang="en-US" dirty="0"/>
                      <a:t>, frequency </a:t>
                    </a: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74BF22B-98A1-BD40-84BC-8554F9CE2A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46080" y="1098301"/>
                    <a:ext cx="154838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666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72BF31-A83A-974D-BD81-8DD928AC749D}"/>
                </a:ext>
              </a:extLst>
            </p:cNvPr>
            <p:cNvGrpSpPr/>
            <p:nvPr/>
          </p:nvGrpSpPr>
          <p:grpSpPr>
            <a:xfrm>
              <a:off x="5957534" y="282863"/>
              <a:ext cx="2601250" cy="369332"/>
              <a:chOff x="5957534" y="241557"/>
              <a:chExt cx="2601250" cy="369332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97D2162-6B38-F049-BEA1-ADB66EEF6DD3}"/>
                  </a:ext>
                </a:extLst>
              </p:cNvPr>
              <p:cNvCxnSpPr/>
              <p:nvPr/>
            </p:nvCxnSpPr>
            <p:spPr>
              <a:xfrm>
                <a:off x="5957534" y="426223"/>
                <a:ext cx="41278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876F4E0-1A4A-054E-BAAC-E31A1216CBF8}"/>
                      </a:ext>
                    </a:extLst>
                  </p:cNvPr>
                  <p:cNvSpPr txBox="1"/>
                  <p:nvPr/>
                </p:nvSpPr>
                <p:spPr>
                  <a:xfrm>
                    <a:off x="6419088" y="241557"/>
                    <a:ext cx="21396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en-US" dirty="0"/>
                      <a:t>, speed of light </a:t>
                    </a: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876F4E0-1A4A-054E-BAAC-E31A1216CB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9088" y="241557"/>
                    <a:ext cx="213969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000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DD3EF6-D3D0-C248-ADF7-542C6ADF2AC1}"/>
                  </a:ext>
                </a:extLst>
              </p:cNvPr>
              <p:cNvSpPr txBox="1"/>
              <p:nvPr/>
            </p:nvSpPr>
            <p:spPr>
              <a:xfrm>
                <a:off x="324276" y="3556283"/>
                <a:ext cx="3737085" cy="2401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=6.6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=3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=6.02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#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𝑚𝑜𝑙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=320 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𝑛𝑚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(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𝑛𝑚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𝟕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DD3EF6-D3D0-C248-ADF7-542C6ADF2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76" y="3556283"/>
                <a:ext cx="3737085" cy="2401811"/>
              </a:xfrm>
              <a:prstGeom prst="rect">
                <a:avLst/>
              </a:prstGeom>
              <a:blipFill>
                <a:blip r:embed="rId6"/>
                <a:stretch>
                  <a:fillRect l="-339" b="-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84949F-9B09-074A-9A49-65B2C91B22F4}"/>
                  </a:ext>
                </a:extLst>
              </p:cNvPr>
              <p:cNvSpPr txBox="1"/>
              <p:nvPr/>
            </p:nvSpPr>
            <p:spPr>
              <a:xfrm>
                <a:off x="5048676" y="3556283"/>
                <a:ext cx="6470389" cy="1700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Units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𝒎𝒐𝒍𝒆</m:t>
                        </m:r>
                      </m:sub>
                    </m:sSub>
                  </m:oMath>
                </a14:m>
                <a:r>
                  <a:rPr lang="en-US" sz="2400" b="1" i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b="1" dirty="0">
                    <a:latin typeface="Cambria Math" panose="02040503050406030204" pitchFamily="18" charset="0"/>
                  </a:rPr>
                  <a:t>(leaving off the “#”)</a:t>
                </a:r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#</m:t>
                                </m:r>
                              </m:num>
                              <m:den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𝑚𝑜𝑙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84949F-9B09-074A-9A49-65B2C91B2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676" y="3556283"/>
                <a:ext cx="6470389" cy="1700658"/>
              </a:xfrm>
              <a:prstGeom prst="rect">
                <a:avLst/>
              </a:prstGeom>
              <a:blipFill>
                <a:blip r:embed="rId7"/>
                <a:stretch>
                  <a:fillRect l="-1566" t="-2222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08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Numerical results for photon energies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9320AE-BBE6-2C4D-A2E2-0ACCC1542E30}"/>
              </a:ext>
            </a:extLst>
          </p:cNvPr>
          <p:cNvGrpSpPr/>
          <p:nvPr/>
        </p:nvGrpSpPr>
        <p:grpSpPr>
          <a:xfrm>
            <a:off x="0" y="3181880"/>
            <a:ext cx="7919473" cy="3545760"/>
            <a:chOff x="0" y="616811"/>
            <a:chExt cx="7919473" cy="3545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3B1B4BC-5932-1D4A-ACD7-B592A1724366}"/>
                </a:ext>
              </a:extLst>
            </p:cNvPr>
            <p:cNvGrpSpPr/>
            <p:nvPr/>
          </p:nvGrpSpPr>
          <p:grpSpPr>
            <a:xfrm>
              <a:off x="6704653" y="1863698"/>
              <a:ext cx="1214820" cy="1971129"/>
              <a:chOff x="6704653" y="2873100"/>
              <a:chExt cx="1214820" cy="19711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CF377231-0755-3C4A-8814-F38423D9CCA1}"/>
                      </a:ext>
                    </a:extLst>
                  </p:cNvPr>
                  <p:cNvSpPr/>
                  <p:nvPr/>
                </p:nvSpPr>
                <p:spPr>
                  <a:xfrm>
                    <a:off x="6704653" y="2873100"/>
                    <a:ext cx="1214820" cy="4308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𝑚𝑜𝑙𝑒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2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CF377231-0755-3C4A-8814-F38423D9CC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653" y="2873100"/>
                    <a:ext cx="1214820" cy="43088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B274F240-EC25-4840-AD5D-B88B5A931B2C}"/>
                      </a:ext>
                    </a:extLst>
                  </p:cNvPr>
                  <p:cNvSpPr/>
                  <p:nvPr/>
                </p:nvSpPr>
                <p:spPr>
                  <a:xfrm>
                    <a:off x="6704653" y="3631344"/>
                    <a:ext cx="1214820" cy="4308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𝑚𝑜𝑙𝑒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2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B274F240-EC25-4840-AD5D-B88B5A931B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653" y="3631344"/>
                    <a:ext cx="1214820" cy="43088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5FD803F1-DC37-8449-B3AC-978EF4810D1D}"/>
                      </a:ext>
                    </a:extLst>
                  </p:cNvPr>
                  <p:cNvSpPr/>
                  <p:nvPr/>
                </p:nvSpPr>
                <p:spPr>
                  <a:xfrm>
                    <a:off x="6704653" y="4413342"/>
                    <a:ext cx="1214820" cy="4308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𝑚𝑜𝑙𝑒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2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5FD803F1-DC37-8449-B3AC-978EF4810D1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653" y="4413342"/>
                    <a:ext cx="1214820" cy="43088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557F399-E8CA-8C45-AEC8-76DBA1CFB3FC}"/>
                </a:ext>
              </a:extLst>
            </p:cNvPr>
            <p:cNvGrpSpPr/>
            <p:nvPr/>
          </p:nvGrpSpPr>
          <p:grpSpPr>
            <a:xfrm>
              <a:off x="0" y="616811"/>
              <a:ext cx="6610003" cy="3545760"/>
              <a:chOff x="0" y="1620959"/>
              <a:chExt cx="6610003" cy="354576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74D6C74-85D2-644F-A1D0-FED95AD574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53317"/>
              <a:stretch/>
            </p:blipFill>
            <p:spPr>
              <a:xfrm>
                <a:off x="0" y="1620959"/>
                <a:ext cx="6610003" cy="3545760"/>
              </a:xfrm>
              <a:prstGeom prst="rect">
                <a:avLst/>
              </a:prstGeom>
            </p:spPr>
          </p:pic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19D4230-7775-E84A-A8D5-59DE14553D91}"/>
                  </a:ext>
                </a:extLst>
              </p:cNvPr>
              <p:cNvSpPr/>
              <p:nvPr/>
            </p:nvSpPr>
            <p:spPr>
              <a:xfrm>
                <a:off x="2389632" y="2755392"/>
                <a:ext cx="512064" cy="451104"/>
              </a:xfrm>
              <a:prstGeom prst="roundRect">
                <a:avLst/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50855442-FF7E-8340-ACD5-2EEBB6931230}"/>
                  </a:ext>
                </a:extLst>
              </p:cNvPr>
              <p:cNvSpPr/>
              <p:nvPr/>
            </p:nvSpPr>
            <p:spPr>
              <a:xfrm>
                <a:off x="2389632" y="3535984"/>
                <a:ext cx="512064" cy="451104"/>
              </a:xfrm>
              <a:prstGeom prst="roundRect">
                <a:avLst/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40AA0137-F29F-3849-83B7-8B151BE4AFF5}"/>
                  </a:ext>
                </a:extLst>
              </p:cNvPr>
              <p:cNvSpPr/>
              <p:nvPr/>
            </p:nvSpPr>
            <p:spPr>
              <a:xfrm>
                <a:off x="2389632" y="4286097"/>
                <a:ext cx="512064" cy="451104"/>
              </a:xfrm>
              <a:prstGeom prst="roundRect">
                <a:avLst/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748724-0C59-8748-B57D-B8D11A48447B}"/>
                  </a:ext>
                </a:extLst>
              </p:cNvPr>
              <p:cNvSpPr txBox="1"/>
              <p:nvPr/>
            </p:nvSpPr>
            <p:spPr>
              <a:xfrm>
                <a:off x="0" y="832384"/>
                <a:ext cx="12192000" cy="2108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𝒎𝒐𝒍𝒆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𝒉𝒄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den>
                    </m:f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b="0" dirty="0"/>
                  <a:t>Your </a:t>
                </a:r>
                <a:r>
                  <a:rPr lang="en-US" sz="2400" b="1" dirty="0"/>
                  <a:t>next challenge</a:t>
                </a:r>
                <a:r>
                  <a:rPr lang="en-US" sz="2400" b="0" dirty="0"/>
                  <a:t> is </a:t>
                </a:r>
                <a:r>
                  <a:rPr lang="en-US" sz="2400" b="1" dirty="0"/>
                  <a:t>numerical</a:t>
                </a:r>
                <a:r>
                  <a:rPr lang="en-US" sz="2400" dirty="0"/>
                  <a:t>:</a:t>
                </a:r>
                <a:r>
                  <a:rPr lang="en-US" sz="2400" b="0" dirty="0"/>
                  <a:t> C</a:t>
                </a:r>
                <a:r>
                  <a:rPr lang="en-US" sz="2400" dirty="0"/>
                  <a:t>alculate the </a:t>
                </a:r>
                <a:r>
                  <a:rPr lang="en-US" sz="2400" b="1" dirty="0"/>
                  <a:t>highest</a:t>
                </a:r>
                <a:r>
                  <a:rPr lang="en-US" sz="2400" dirty="0"/>
                  <a:t> energy of UVA, UVB, and UVC photons (each category). Do this in your spreadsheet, tab “Photons,” and add a box showing the (SI) units.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748724-0C59-8748-B57D-B8D11A484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32384"/>
                <a:ext cx="12192000" cy="2108782"/>
              </a:xfrm>
              <a:prstGeom prst="rect">
                <a:avLst/>
              </a:prstGeom>
              <a:blipFill>
                <a:blip r:embed="rId6"/>
                <a:stretch>
                  <a:fillRect l="-832" r="-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9973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Numerical results for photon energies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9320AE-BBE6-2C4D-A2E2-0ACCC1542E30}"/>
              </a:ext>
            </a:extLst>
          </p:cNvPr>
          <p:cNvGrpSpPr/>
          <p:nvPr/>
        </p:nvGrpSpPr>
        <p:grpSpPr>
          <a:xfrm>
            <a:off x="0" y="3181880"/>
            <a:ext cx="9788446" cy="3545760"/>
            <a:chOff x="0" y="616811"/>
            <a:chExt cx="9788446" cy="3545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3B1B4BC-5932-1D4A-ACD7-B592A1724366}"/>
                </a:ext>
              </a:extLst>
            </p:cNvPr>
            <p:cNvGrpSpPr/>
            <p:nvPr/>
          </p:nvGrpSpPr>
          <p:grpSpPr>
            <a:xfrm>
              <a:off x="6704653" y="1863698"/>
              <a:ext cx="3083793" cy="1971129"/>
              <a:chOff x="6704653" y="2873100"/>
              <a:chExt cx="3083793" cy="19711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CF377231-0755-3C4A-8814-F38423D9CCA1}"/>
                      </a:ext>
                    </a:extLst>
                  </p:cNvPr>
                  <p:cNvSpPr/>
                  <p:nvPr/>
                </p:nvSpPr>
                <p:spPr>
                  <a:xfrm>
                    <a:off x="6704653" y="2873100"/>
                    <a:ext cx="3083793" cy="4308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𝑚𝑜𝑙𝑒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=372,000 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</m:oMath>
                      </m:oMathPara>
                    </a14:m>
                    <a:endParaRPr lang="en-US" sz="2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CF377231-0755-3C4A-8814-F38423D9CC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653" y="2873100"/>
                    <a:ext cx="3083793" cy="43088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B274F240-EC25-4840-AD5D-B88B5A931B2C}"/>
                      </a:ext>
                    </a:extLst>
                  </p:cNvPr>
                  <p:cNvSpPr/>
                  <p:nvPr/>
                </p:nvSpPr>
                <p:spPr>
                  <a:xfrm>
                    <a:off x="6704653" y="3631344"/>
                    <a:ext cx="3083793" cy="4308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𝑚𝑜𝑙𝑒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=426,000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</m:oMath>
                      </m:oMathPara>
                    </a14:m>
                    <a:endParaRPr lang="en-US" sz="2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B274F240-EC25-4840-AD5D-B88B5A931B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653" y="3631344"/>
                    <a:ext cx="3083793" cy="43088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5FD803F1-DC37-8449-B3AC-978EF4810D1D}"/>
                      </a:ext>
                    </a:extLst>
                  </p:cNvPr>
                  <p:cNvSpPr/>
                  <p:nvPr/>
                </p:nvSpPr>
                <p:spPr>
                  <a:xfrm>
                    <a:off x="6704653" y="4413342"/>
                    <a:ext cx="3021276" cy="4308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𝑚𝑜𝑙𝑒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=596,000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</m:oMath>
                      </m:oMathPara>
                    </a14:m>
                    <a:endParaRPr lang="en-US" sz="2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5FD803F1-DC37-8449-B3AC-978EF4810D1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653" y="4413342"/>
                    <a:ext cx="3021276" cy="43088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3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557F399-E8CA-8C45-AEC8-76DBA1CFB3FC}"/>
                </a:ext>
              </a:extLst>
            </p:cNvPr>
            <p:cNvGrpSpPr/>
            <p:nvPr/>
          </p:nvGrpSpPr>
          <p:grpSpPr>
            <a:xfrm>
              <a:off x="0" y="616811"/>
              <a:ext cx="6610003" cy="3545760"/>
              <a:chOff x="0" y="1620959"/>
              <a:chExt cx="6610003" cy="354576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74D6C74-85D2-644F-A1D0-FED95AD574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53317"/>
              <a:stretch/>
            </p:blipFill>
            <p:spPr>
              <a:xfrm>
                <a:off x="0" y="1620959"/>
                <a:ext cx="6610003" cy="3545760"/>
              </a:xfrm>
              <a:prstGeom prst="rect">
                <a:avLst/>
              </a:prstGeom>
            </p:spPr>
          </p:pic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19D4230-7775-E84A-A8D5-59DE14553D91}"/>
                  </a:ext>
                </a:extLst>
              </p:cNvPr>
              <p:cNvSpPr/>
              <p:nvPr/>
            </p:nvSpPr>
            <p:spPr>
              <a:xfrm>
                <a:off x="2389632" y="2755392"/>
                <a:ext cx="512064" cy="451104"/>
              </a:xfrm>
              <a:prstGeom prst="roundRect">
                <a:avLst/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50855442-FF7E-8340-ACD5-2EEBB6931230}"/>
                  </a:ext>
                </a:extLst>
              </p:cNvPr>
              <p:cNvSpPr/>
              <p:nvPr/>
            </p:nvSpPr>
            <p:spPr>
              <a:xfrm>
                <a:off x="2389632" y="3535984"/>
                <a:ext cx="512064" cy="451104"/>
              </a:xfrm>
              <a:prstGeom prst="roundRect">
                <a:avLst/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40AA0137-F29F-3849-83B7-8B151BE4AFF5}"/>
                  </a:ext>
                </a:extLst>
              </p:cNvPr>
              <p:cNvSpPr/>
              <p:nvPr/>
            </p:nvSpPr>
            <p:spPr>
              <a:xfrm>
                <a:off x="2389632" y="4286097"/>
                <a:ext cx="512064" cy="451104"/>
              </a:xfrm>
              <a:prstGeom prst="roundRect">
                <a:avLst/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748724-0C59-8748-B57D-B8D11A48447B}"/>
                  </a:ext>
                </a:extLst>
              </p:cNvPr>
              <p:cNvSpPr txBox="1"/>
              <p:nvPr/>
            </p:nvSpPr>
            <p:spPr>
              <a:xfrm>
                <a:off x="0" y="832384"/>
                <a:ext cx="12192000" cy="2108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𝒎𝒐𝒍𝒆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𝒉𝒄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den>
                    </m:f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b="0" dirty="0"/>
                  <a:t>Your </a:t>
                </a:r>
                <a:r>
                  <a:rPr lang="en-US" sz="2400" b="1" dirty="0"/>
                  <a:t>next challenge</a:t>
                </a:r>
                <a:r>
                  <a:rPr lang="en-US" sz="2400" b="0" dirty="0"/>
                  <a:t> is </a:t>
                </a:r>
                <a:r>
                  <a:rPr lang="en-US" sz="2400" b="1" dirty="0"/>
                  <a:t>numerical</a:t>
                </a:r>
                <a:r>
                  <a:rPr lang="en-US" sz="2400" dirty="0"/>
                  <a:t>:</a:t>
                </a:r>
                <a:r>
                  <a:rPr lang="en-US" sz="2400" b="0" dirty="0"/>
                  <a:t> C</a:t>
                </a:r>
                <a:r>
                  <a:rPr lang="en-US" sz="2400" dirty="0"/>
                  <a:t>alculate the </a:t>
                </a:r>
                <a:r>
                  <a:rPr lang="en-US" sz="2400" b="1" dirty="0"/>
                  <a:t>highest</a:t>
                </a:r>
                <a:r>
                  <a:rPr lang="en-US" sz="2400" dirty="0"/>
                  <a:t> energy of UVA, UVB, and UVC photons (each category). Do this in your spreadsheet, tab “Photons,” and add a box showing the (SI) units.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748724-0C59-8748-B57D-B8D11A484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32384"/>
                <a:ext cx="12192000" cy="2108782"/>
              </a:xfrm>
              <a:prstGeom prst="rect">
                <a:avLst/>
              </a:prstGeom>
              <a:blipFill>
                <a:blip r:embed="rId6"/>
                <a:stretch>
                  <a:fillRect l="-832" r="-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281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Numerical results for photon energies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9320AE-BBE6-2C4D-A2E2-0ACCC1542E30}"/>
              </a:ext>
            </a:extLst>
          </p:cNvPr>
          <p:cNvGrpSpPr/>
          <p:nvPr/>
        </p:nvGrpSpPr>
        <p:grpSpPr>
          <a:xfrm>
            <a:off x="0" y="3181880"/>
            <a:ext cx="9788446" cy="3545760"/>
            <a:chOff x="0" y="616811"/>
            <a:chExt cx="9788446" cy="3545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3B1B4BC-5932-1D4A-ACD7-B592A1724366}"/>
                </a:ext>
              </a:extLst>
            </p:cNvPr>
            <p:cNvGrpSpPr/>
            <p:nvPr/>
          </p:nvGrpSpPr>
          <p:grpSpPr>
            <a:xfrm>
              <a:off x="6704653" y="1863698"/>
              <a:ext cx="3083793" cy="1971129"/>
              <a:chOff x="6704653" y="2873100"/>
              <a:chExt cx="3083793" cy="19711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CF377231-0755-3C4A-8814-F38423D9CCA1}"/>
                      </a:ext>
                    </a:extLst>
                  </p:cNvPr>
                  <p:cNvSpPr/>
                  <p:nvPr/>
                </p:nvSpPr>
                <p:spPr>
                  <a:xfrm>
                    <a:off x="6704653" y="2873100"/>
                    <a:ext cx="3083793" cy="4308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𝑚𝑜𝑙𝑒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=372,000 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</m:oMath>
                      </m:oMathPara>
                    </a14:m>
                    <a:endParaRPr lang="en-US" sz="2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CF377231-0755-3C4A-8814-F38423D9CC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653" y="2873100"/>
                    <a:ext cx="3083793" cy="43088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B274F240-EC25-4840-AD5D-B88B5A931B2C}"/>
                      </a:ext>
                    </a:extLst>
                  </p:cNvPr>
                  <p:cNvSpPr/>
                  <p:nvPr/>
                </p:nvSpPr>
                <p:spPr>
                  <a:xfrm>
                    <a:off x="6704653" y="3631344"/>
                    <a:ext cx="3083793" cy="4308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𝑚𝑜𝑙𝑒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=426,000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</m:oMath>
                      </m:oMathPara>
                    </a14:m>
                    <a:endParaRPr lang="en-US" sz="2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B274F240-EC25-4840-AD5D-B88B5A931B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653" y="3631344"/>
                    <a:ext cx="3083793" cy="43088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5FD803F1-DC37-8449-B3AC-978EF4810D1D}"/>
                      </a:ext>
                    </a:extLst>
                  </p:cNvPr>
                  <p:cNvSpPr/>
                  <p:nvPr/>
                </p:nvSpPr>
                <p:spPr>
                  <a:xfrm>
                    <a:off x="6704653" y="4413342"/>
                    <a:ext cx="3021276" cy="4308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𝑚𝑜𝑙𝑒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=596,000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</m:oMath>
                      </m:oMathPara>
                    </a14:m>
                    <a:endParaRPr lang="en-US" sz="2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5FD803F1-DC37-8449-B3AC-978EF4810D1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653" y="4413342"/>
                    <a:ext cx="3021276" cy="43088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3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557F399-E8CA-8C45-AEC8-76DBA1CFB3FC}"/>
                </a:ext>
              </a:extLst>
            </p:cNvPr>
            <p:cNvGrpSpPr/>
            <p:nvPr/>
          </p:nvGrpSpPr>
          <p:grpSpPr>
            <a:xfrm>
              <a:off x="0" y="616811"/>
              <a:ext cx="6610003" cy="3545760"/>
              <a:chOff x="0" y="1620959"/>
              <a:chExt cx="6610003" cy="354576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74D6C74-85D2-644F-A1D0-FED95AD574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53317"/>
              <a:stretch/>
            </p:blipFill>
            <p:spPr>
              <a:xfrm>
                <a:off x="0" y="1620959"/>
                <a:ext cx="6610003" cy="3545760"/>
              </a:xfrm>
              <a:prstGeom prst="rect">
                <a:avLst/>
              </a:prstGeom>
            </p:spPr>
          </p:pic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19D4230-7775-E84A-A8D5-59DE14553D91}"/>
                  </a:ext>
                </a:extLst>
              </p:cNvPr>
              <p:cNvSpPr/>
              <p:nvPr/>
            </p:nvSpPr>
            <p:spPr>
              <a:xfrm>
                <a:off x="2389632" y="2755392"/>
                <a:ext cx="512064" cy="451104"/>
              </a:xfrm>
              <a:prstGeom prst="roundRect">
                <a:avLst/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50855442-FF7E-8340-ACD5-2EEBB6931230}"/>
                  </a:ext>
                </a:extLst>
              </p:cNvPr>
              <p:cNvSpPr/>
              <p:nvPr/>
            </p:nvSpPr>
            <p:spPr>
              <a:xfrm>
                <a:off x="2389632" y="3535984"/>
                <a:ext cx="512064" cy="451104"/>
              </a:xfrm>
              <a:prstGeom prst="roundRect">
                <a:avLst/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40AA0137-F29F-3849-83B7-8B151BE4AFF5}"/>
                  </a:ext>
                </a:extLst>
              </p:cNvPr>
              <p:cNvSpPr/>
              <p:nvPr/>
            </p:nvSpPr>
            <p:spPr>
              <a:xfrm>
                <a:off x="2389632" y="4286097"/>
                <a:ext cx="512064" cy="451104"/>
              </a:xfrm>
              <a:prstGeom prst="roundRect">
                <a:avLst/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748724-0C59-8748-B57D-B8D11A48447B}"/>
                  </a:ext>
                </a:extLst>
              </p:cNvPr>
              <p:cNvSpPr txBox="1"/>
              <p:nvPr/>
            </p:nvSpPr>
            <p:spPr>
              <a:xfrm>
                <a:off x="0" y="832384"/>
                <a:ext cx="12192000" cy="2478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𝒎𝒐𝒍𝒆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𝒉𝒄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den>
                    </m:f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b="0" dirty="0"/>
                  <a:t>Your </a:t>
                </a:r>
                <a:r>
                  <a:rPr lang="en-US" sz="2400" b="1" dirty="0"/>
                  <a:t>next challenge</a:t>
                </a:r>
                <a:r>
                  <a:rPr lang="en-US" sz="2400" b="0" dirty="0"/>
                  <a:t> is </a:t>
                </a:r>
                <a:r>
                  <a:rPr lang="en-US" sz="2400" b="1" dirty="0"/>
                  <a:t>numerical</a:t>
                </a:r>
                <a:r>
                  <a:rPr lang="en-US" sz="2400" dirty="0"/>
                  <a:t>:</a:t>
                </a:r>
                <a:r>
                  <a:rPr lang="en-US" sz="2400" b="0" dirty="0"/>
                  <a:t> C</a:t>
                </a:r>
                <a:r>
                  <a:rPr lang="en-US" sz="2400" dirty="0"/>
                  <a:t>alculate the </a:t>
                </a:r>
                <a:r>
                  <a:rPr lang="en-US" sz="2400" b="1" dirty="0"/>
                  <a:t>highest</a:t>
                </a:r>
                <a:r>
                  <a:rPr lang="en-US" sz="2400" dirty="0"/>
                  <a:t> energy of UVA, UVB, and UVC photons (each category). Do this in your spreadsheet, tab “Photons,” and add a box showing the (SI) units.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Now, convert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𝑚𝑜𝑙</m:t>
                    </m:r>
                  </m:oMath>
                </a14:m>
                <a:r>
                  <a:rPr lang="en-US" sz="2400" dirty="0"/>
                  <a:t> by dividing by 1000: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748724-0C59-8748-B57D-B8D11A484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32384"/>
                <a:ext cx="12192000" cy="2478114"/>
              </a:xfrm>
              <a:prstGeom prst="rect">
                <a:avLst/>
              </a:prstGeom>
              <a:blipFill>
                <a:blip r:embed="rId6"/>
                <a:stretch>
                  <a:fillRect l="-832" r="-520" b="-4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134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Numerical results for photon energies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9320AE-BBE6-2C4D-A2E2-0ACCC1542E30}"/>
              </a:ext>
            </a:extLst>
          </p:cNvPr>
          <p:cNvGrpSpPr/>
          <p:nvPr/>
        </p:nvGrpSpPr>
        <p:grpSpPr>
          <a:xfrm>
            <a:off x="0" y="3181880"/>
            <a:ext cx="9419755" cy="3545760"/>
            <a:chOff x="0" y="616811"/>
            <a:chExt cx="9419755" cy="3545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3B1B4BC-5932-1D4A-ACD7-B592A1724366}"/>
                </a:ext>
              </a:extLst>
            </p:cNvPr>
            <p:cNvGrpSpPr/>
            <p:nvPr/>
          </p:nvGrpSpPr>
          <p:grpSpPr>
            <a:xfrm>
              <a:off x="6704653" y="1863698"/>
              <a:ext cx="2715102" cy="1971129"/>
              <a:chOff x="6704653" y="2873100"/>
              <a:chExt cx="2715102" cy="19711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CF377231-0755-3C4A-8814-F38423D9CCA1}"/>
                      </a:ext>
                    </a:extLst>
                  </p:cNvPr>
                  <p:cNvSpPr/>
                  <p:nvPr/>
                </p:nvSpPr>
                <p:spPr>
                  <a:xfrm>
                    <a:off x="6704653" y="2873100"/>
                    <a:ext cx="2715102" cy="4308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𝑚𝑜𝑙𝑒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372 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</m:oMath>
                      </m:oMathPara>
                    </a14:m>
                    <a:endParaRPr lang="en-US" sz="2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CF377231-0755-3C4A-8814-F38423D9CC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653" y="2873100"/>
                    <a:ext cx="2715102" cy="43088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B274F240-EC25-4840-AD5D-B88B5A931B2C}"/>
                      </a:ext>
                    </a:extLst>
                  </p:cNvPr>
                  <p:cNvSpPr/>
                  <p:nvPr/>
                </p:nvSpPr>
                <p:spPr>
                  <a:xfrm>
                    <a:off x="6704653" y="3631344"/>
                    <a:ext cx="2715102" cy="4308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𝑚𝑜𝑙𝑒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426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𝑘𝐽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</m:oMath>
                      </m:oMathPara>
                    </a14:m>
                    <a:endParaRPr lang="en-US" sz="2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B274F240-EC25-4840-AD5D-B88B5A931B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653" y="3631344"/>
                    <a:ext cx="2715102" cy="43088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5FD803F1-DC37-8449-B3AC-978EF4810D1D}"/>
                      </a:ext>
                    </a:extLst>
                  </p:cNvPr>
                  <p:cNvSpPr/>
                  <p:nvPr/>
                </p:nvSpPr>
                <p:spPr>
                  <a:xfrm>
                    <a:off x="6704653" y="4413342"/>
                    <a:ext cx="2715102" cy="4308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𝑚𝑜𝑙𝑒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596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𝑘𝐽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</m:oMath>
                      </m:oMathPara>
                    </a14:m>
                    <a:endParaRPr lang="en-US" sz="2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5FD803F1-DC37-8449-B3AC-978EF4810D1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653" y="4413342"/>
                    <a:ext cx="2715102" cy="43088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557F399-E8CA-8C45-AEC8-76DBA1CFB3FC}"/>
                </a:ext>
              </a:extLst>
            </p:cNvPr>
            <p:cNvGrpSpPr/>
            <p:nvPr/>
          </p:nvGrpSpPr>
          <p:grpSpPr>
            <a:xfrm>
              <a:off x="0" y="616811"/>
              <a:ext cx="6610003" cy="3545760"/>
              <a:chOff x="0" y="1620959"/>
              <a:chExt cx="6610003" cy="354576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74D6C74-85D2-644F-A1D0-FED95AD574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53317"/>
              <a:stretch/>
            </p:blipFill>
            <p:spPr>
              <a:xfrm>
                <a:off x="0" y="1620959"/>
                <a:ext cx="6610003" cy="3545760"/>
              </a:xfrm>
              <a:prstGeom prst="rect">
                <a:avLst/>
              </a:prstGeom>
            </p:spPr>
          </p:pic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19D4230-7775-E84A-A8D5-59DE14553D91}"/>
                  </a:ext>
                </a:extLst>
              </p:cNvPr>
              <p:cNvSpPr/>
              <p:nvPr/>
            </p:nvSpPr>
            <p:spPr>
              <a:xfrm>
                <a:off x="2389632" y="2755392"/>
                <a:ext cx="512064" cy="451104"/>
              </a:xfrm>
              <a:prstGeom prst="roundRect">
                <a:avLst/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50855442-FF7E-8340-ACD5-2EEBB6931230}"/>
                  </a:ext>
                </a:extLst>
              </p:cNvPr>
              <p:cNvSpPr/>
              <p:nvPr/>
            </p:nvSpPr>
            <p:spPr>
              <a:xfrm>
                <a:off x="2389632" y="3535984"/>
                <a:ext cx="512064" cy="451104"/>
              </a:xfrm>
              <a:prstGeom prst="roundRect">
                <a:avLst/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40AA0137-F29F-3849-83B7-8B151BE4AFF5}"/>
                  </a:ext>
                </a:extLst>
              </p:cNvPr>
              <p:cNvSpPr/>
              <p:nvPr/>
            </p:nvSpPr>
            <p:spPr>
              <a:xfrm>
                <a:off x="2389632" y="4286097"/>
                <a:ext cx="512064" cy="451104"/>
              </a:xfrm>
              <a:prstGeom prst="roundRect">
                <a:avLst/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748724-0C59-8748-B57D-B8D11A48447B}"/>
                  </a:ext>
                </a:extLst>
              </p:cNvPr>
              <p:cNvSpPr txBox="1"/>
              <p:nvPr/>
            </p:nvSpPr>
            <p:spPr>
              <a:xfrm>
                <a:off x="0" y="832384"/>
                <a:ext cx="12192000" cy="2478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𝒎𝒐𝒍𝒆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𝒉𝒄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den>
                    </m:f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b="0" dirty="0"/>
                  <a:t>Your </a:t>
                </a:r>
                <a:r>
                  <a:rPr lang="en-US" sz="2400" b="1" dirty="0"/>
                  <a:t>next challenge</a:t>
                </a:r>
                <a:r>
                  <a:rPr lang="en-US" sz="2400" b="0" dirty="0"/>
                  <a:t> is </a:t>
                </a:r>
                <a:r>
                  <a:rPr lang="en-US" sz="2400" b="1" dirty="0"/>
                  <a:t>numerical</a:t>
                </a:r>
                <a:r>
                  <a:rPr lang="en-US" sz="2400" dirty="0"/>
                  <a:t>:</a:t>
                </a:r>
                <a:r>
                  <a:rPr lang="en-US" sz="2400" b="0" dirty="0"/>
                  <a:t> C</a:t>
                </a:r>
                <a:r>
                  <a:rPr lang="en-US" sz="2400" dirty="0"/>
                  <a:t>alculate the </a:t>
                </a:r>
                <a:r>
                  <a:rPr lang="en-US" sz="2400" b="1" dirty="0"/>
                  <a:t>highest</a:t>
                </a:r>
                <a:r>
                  <a:rPr lang="en-US" sz="2400" dirty="0"/>
                  <a:t> energy of UVA, UVB, and UVC photons (each category). Do this in your spreadsheet, tab “Photons,” and add a box showing the (SI) units.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Now, convert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𝑚𝑜𝑙</m:t>
                    </m:r>
                  </m:oMath>
                </a14:m>
                <a:r>
                  <a:rPr lang="en-US" sz="2400" dirty="0"/>
                  <a:t> by dividing by 1000: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748724-0C59-8748-B57D-B8D11A484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32384"/>
                <a:ext cx="12192000" cy="2478114"/>
              </a:xfrm>
              <a:prstGeom prst="rect">
                <a:avLst/>
              </a:prstGeom>
              <a:blipFill>
                <a:blip r:embed="rId6"/>
                <a:stretch>
                  <a:fillRect l="-832" r="-520" b="-4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1582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591671"/>
              </a:xfrm>
              <a:noFill/>
            </p:spPr>
            <p:txBody>
              <a:bodyPr>
                <a:normAutofit fontScale="90000"/>
              </a:bodyPr>
              <a:lstStyle/>
              <a:p>
                <a:r>
                  <a:rPr lang="en-US" sz="3000" b="1" dirty="0">
                    <a:latin typeface="+mn-lt"/>
                  </a:rPr>
                  <a:t>What the unit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1" i="1" dirty="0">
                            <a:latin typeface="Cambria Math" panose="02040503050406030204" pitchFamily="18" charset="0"/>
                          </a:rPr>
                          <m:t>𝒌𝑱</m:t>
                        </m:r>
                      </m:num>
                      <m:den>
                        <m:r>
                          <a:rPr lang="en-US" sz="3000" b="1" i="1" dirty="0">
                            <a:latin typeface="Cambria Math" panose="02040503050406030204" pitchFamily="18" charset="0"/>
                          </a:rPr>
                          <m:t>𝒎𝒐𝒍</m:t>
                        </m:r>
                      </m:den>
                    </m:f>
                  </m:oMath>
                </a14:m>
                <a:r>
                  <a:rPr lang="en-US" sz="3000" b="1" dirty="0">
                    <a:latin typeface="+mn-lt"/>
                  </a:rPr>
                  <a:t> means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591671"/>
              </a:xfrm>
              <a:blipFill>
                <a:blip r:embed="rId2"/>
                <a:stretch>
                  <a:fillRect l="-1041" t="-8511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A49320AE-BBE6-2C4D-A2E2-0ACCC1542E30}"/>
              </a:ext>
            </a:extLst>
          </p:cNvPr>
          <p:cNvGrpSpPr/>
          <p:nvPr/>
        </p:nvGrpSpPr>
        <p:grpSpPr>
          <a:xfrm>
            <a:off x="0" y="3181880"/>
            <a:ext cx="9419755" cy="3545760"/>
            <a:chOff x="0" y="616811"/>
            <a:chExt cx="9419755" cy="3545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3B1B4BC-5932-1D4A-ACD7-B592A1724366}"/>
                </a:ext>
              </a:extLst>
            </p:cNvPr>
            <p:cNvGrpSpPr/>
            <p:nvPr/>
          </p:nvGrpSpPr>
          <p:grpSpPr>
            <a:xfrm>
              <a:off x="6704653" y="1863698"/>
              <a:ext cx="2715102" cy="1971129"/>
              <a:chOff x="6704653" y="2873100"/>
              <a:chExt cx="2715102" cy="19711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CF377231-0755-3C4A-8814-F38423D9CCA1}"/>
                      </a:ext>
                    </a:extLst>
                  </p:cNvPr>
                  <p:cNvSpPr/>
                  <p:nvPr/>
                </p:nvSpPr>
                <p:spPr>
                  <a:xfrm>
                    <a:off x="6704653" y="2873100"/>
                    <a:ext cx="2715102" cy="4308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𝑚𝑜𝑙𝑒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372 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</m:oMath>
                      </m:oMathPara>
                    </a14:m>
                    <a:endParaRPr lang="en-US" sz="2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CF377231-0755-3C4A-8814-F38423D9CC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653" y="2873100"/>
                    <a:ext cx="2715102" cy="43088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B274F240-EC25-4840-AD5D-B88B5A931B2C}"/>
                      </a:ext>
                    </a:extLst>
                  </p:cNvPr>
                  <p:cNvSpPr/>
                  <p:nvPr/>
                </p:nvSpPr>
                <p:spPr>
                  <a:xfrm>
                    <a:off x="6704653" y="3631344"/>
                    <a:ext cx="2715102" cy="4308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𝑚𝑜𝑙𝑒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426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𝑘𝐽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</m:oMath>
                      </m:oMathPara>
                    </a14:m>
                    <a:endParaRPr lang="en-US" sz="2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B274F240-EC25-4840-AD5D-B88B5A931B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653" y="3631344"/>
                    <a:ext cx="2715102" cy="43088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5FD803F1-DC37-8449-B3AC-978EF4810D1D}"/>
                      </a:ext>
                    </a:extLst>
                  </p:cNvPr>
                  <p:cNvSpPr/>
                  <p:nvPr/>
                </p:nvSpPr>
                <p:spPr>
                  <a:xfrm>
                    <a:off x="6704653" y="4413342"/>
                    <a:ext cx="2715102" cy="4308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𝑚𝑜𝑙𝑒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596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𝑘𝐽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</m:oMath>
                      </m:oMathPara>
                    </a14:m>
                    <a:endParaRPr lang="en-US" sz="2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5FD803F1-DC37-8449-B3AC-978EF4810D1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653" y="4413342"/>
                    <a:ext cx="2715102" cy="4308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557F399-E8CA-8C45-AEC8-76DBA1CFB3FC}"/>
                </a:ext>
              </a:extLst>
            </p:cNvPr>
            <p:cNvGrpSpPr/>
            <p:nvPr/>
          </p:nvGrpSpPr>
          <p:grpSpPr>
            <a:xfrm>
              <a:off x="0" y="616811"/>
              <a:ext cx="6610003" cy="3545760"/>
              <a:chOff x="0" y="1620959"/>
              <a:chExt cx="6610003" cy="354576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74D6C74-85D2-644F-A1D0-FED95AD574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53317"/>
              <a:stretch/>
            </p:blipFill>
            <p:spPr>
              <a:xfrm>
                <a:off x="0" y="1620959"/>
                <a:ext cx="6610003" cy="3545760"/>
              </a:xfrm>
              <a:prstGeom prst="rect">
                <a:avLst/>
              </a:prstGeom>
            </p:spPr>
          </p:pic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19D4230-7775-E84A-A8D5-59DE14553D91}"/>
                  </a:ext>
                </a:extLst>
              </p:cNvPr>
              <p:cNvSpPr/>
              <p:nvPr/>
            </p:nvSpPr>
            <p:spPr>
              <a:xfrm>
                <a:off x="2389632" y="2755392"/>
                <a:ext cx="512064" cy="451104"/>
              </a:xfrm>
              <a:prstGeom prst="roundRect">
                <a:avLst/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50855442-FF7E-8340-ACD5-2EEBB6931230}"/>
                  </a:ext>
                </a:extLst>
              </p:cNvPr>
              <p:cNvSpPr/>
              <p:nvPr/>
            </p:nvSpPr>
            <p:spPr>
              <a:xfrm>
                <a:off x="2389632" y="3535984"/>
                <a:ext cx="512064" cy="451104"/>
              </a:xfrm>
              <a:prstGeom prst="roundRect">
                <a:avLst/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40AA0137-F29F-3849-83B7-8B151BE4AFF5}"/>
                  </a:ext>
                </a:extLst>
              </p:cNvPr>
              <p:cNvSpPr/>
              <p:nvPr/>
            </p:nvSpPr>
            <p:spPr>
              <a:xfrm>
                <a:off x="2389632" y="4286097"/>
                <a:ext cx="512064" cy="451104"/>
              </a:xfrm>
              <a:prstGeom prst="roundRect">
                <a:avLst/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2EBD13D0-730E-4445-9B4B-CD11409EE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54" y="777996"/>
            <a:ext cx="3188356" cy="221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7EF5EE-7AA0-074B-87CD-4C651133DADE}"/>
                  </a:ext>
                </a:extLst>
              </p:cNvPr>
              <p:cNvSpPr txBox="1"/>
              <p:nvPr/>
            </p:nvSpPr>
            <p:spPr>
              <a:xfrm>
                <a:off x="4358241" y="777996"/>
                <a:ext cx="748145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you have a mole of photons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=6.02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sup>
                    </m:sSup>
                  </m:oMath>
                </a14:m>
                <a:r>
                  <a:rPr lang="en-US" sz="2400" dirty="0"/>
                  <a:t> photons), each with wavelength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320 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r>
                  <a:rPr lang="en-US" sz="2400" dirty="0"/>
                  <a:t> (</a:t>
                </a:r>
                <a:r>
                  <a:rPr lang="en-US" sz="2400" dirty="0" err="1"/>
                  <a:t>uvA</a:t>
                </a:r>
                <a:r>
                  <a:rPr lang="en-US" sz="2400" dirty="0"/>
                  <a:t>), their total energy would add up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372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𝑘𝐽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(Disclaimer: these photons have different colors, so they’re obviously not all of one wavelength.)  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7EF5EE-7AA0-074B-87CD-4C651133D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241" y="777996"/>
                <a:ext cx="7481457" cy="2308324"/>
              </a:xfrm>
              <a:prstGeom prst="rect">
                <a:avLst/>
              </a:prstGeom>
              <a:blipFill>
                <a:blip r:embed="rId8"/>
                <a:stretch>
                  <a:fillRect l="-1356" t="-1648" r="-2034" b="-4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0419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Putting this all together … what molecules can </a:t>
            </a:r>
            <a:r>
              <a:rPr lang="en-US" sz="3000" b="1" dirty="0" err="1">
                <a:latin typeface="+mn-lt"/>
              </a:rPr>
              <a:t>uv</a:t>
            </a:r>
            <a:r>
              <a:rPr lang="en-US" sz="3000" b="1" dirty="0">
                <a:latin typeface="+mn-lt"/>
              </a:rPr>
              <a:t> light break apart?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377231-0755-3C4A-8814-F38423D9CCA1}"/>
                  </a:ext>
                </a:extLst>
              </p:cNvPr>
              <p:cNvSpPr/>
              <p:nvPr/>
            </p:nvSpPr>
            <p:spPr>
              <a:xfrm>
                <a:off x="6704653" y="2599967"/>
                <a:ext cx="3129768" cy="5800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𝑚𝑜𝑙𝑒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=372</m:t>
                    </m:r>
                    <m:f>
                      <m:f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… so O</a:t>
                </a:r>
                <a:r>
                  <a:rPr lang="en-US" sz="2200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377231-0755-3C4A-8814-F38423D9CC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653" y="2599967"/>
                <a:ext cx="3129768" cy="580031"/>
              </a:xfrm>
              <a:prstGeom prst="rect">
                <a:avLst/>
              </a:prstGeom>
              <a:blipFill>
                <a:blip r:embed="rId2"/>
                <a:stretch>
                  <a:fillRect l="-40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274F240-EC25-4840-AD5D-B88B5A931B2C}"/>
                  </a:ext>
                </a:extLst>
              </p:cNvPr>
              <p:cNvSpPr/>
              <p:nvPr/>
            </p:nvSpPr>
            <p:spPr>
              <a:xfrm>
                <a:off x="6704653" y="3393839"/>
                <a:ext cx="2395592" cy="5800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𝑚𝑜𝑙𝑒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=426</m:t>
                    </m:r>
                    <m:f>
                      <m:f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/>
                  <a:t>…</a:t>
                </a:r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274F240-EC25-4840-AD5D-B88B5A931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653" y="3393839"/>
                <a:ext cx="2395592" cy="580031"/>
              </a:xfrm>
              <a:prstGeom prst="rect">
                <a:avLst/>
              </a:prstGeom>
              <a:blipFill>
                <a:blip r:embed="rId3"/>
                <a:stretch>
                  <a:fillRect l="-529" r="-2116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FD803F1-DC37-8449-B3AC-978EF4810D1D}"/>
                  </a:ext>
                </a:extLst>
              </p:cNvPr>
              <p:cNvSpPr/>
              <p:nvPr/>
            </p:nvSpPr>
            <p:spPr>
              <a:xfrm>
                <a:off x="6704653" y="4187711"/>
                <a:ext cx="2459712" cy="5800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𝑚𝑜𝑙𝑒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=596</m:t>
                    </m:r>
                    <m:f>
                      <m:f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/>
                  <a:t>… </a:t>
                </a:r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FD803F1-DC37-8449-B3AC-978EF4810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653" y="4187711"/>
                <a:ext cx="2459712" cy="580031"/>
              </a:xfrm>
              <a:prstGeom prst="rect">
                <a:avLst/>
              </a:prstGeom>
              <a:blipFill>
                <a:blip r:embed="rId4"/>
                <a:stretch>
                  <a:fillRect l="-515" r="-2062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557F399-E8CA-8C45-AEC8-76DBA1CFB3FC}"/>
              </a:ext>
            </a:extLst>
          </p:cNvPr>
          <p:cNvGrpSpPr/>
          <p:nvPr/>
        </p:nvGrpSpPr>
        <p:grpSpPr>
          <a:xfrm>
            <a:off x="0" y="1620959"/>
            <a:ext cx="6610003" cy="3545760"/>
            <a:chOff x="0" y="1620959"/>
            <a:chExt cx="6610003" cy="354576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74D6C74-85D2-644F-A1D0-FED95AD57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3317"/>
            <a:stretch/>
          </p:blipFill>
          <p:spPr>
            <a:xfrm>
              <a:off x="0" y="1620959"/>
              <a:ext cx="6610003" cy="3545760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19D4230-7775-E84A-A8D5-59DE14553D91}"/>
                </a:ext>
              </a:extLst>
            </p:cNvPr>
            <p:cNvSpPr/>
            <p:nvPr/>
          </p:nvSpPr>
          <p:spPr>
            <a:xfrm>
              <a:off x="2389632" y="2755392"/>
              <a:ext cx="512064" cy="451104"/>
            </a:xfrm>
            <a:prstGeom prst="roundRect">
              <a:avLst/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0855442-FF7E-8340-ACD5-2EEBB6931230}"/>
                </a:ext>
              </a:extLst>
            </p:cNvPr>
            <p:cNvSpPr/>
            <p:nvPr/>
          </p:nvSpPr>
          <p:spPr>
            <a:xfrm>
              <a:off x="2389632" y="3535984"/>
              <a:ext cx="512064" cy="451104"/>
            </a:xfrm>
            <a:prstGeom prst="roundRect">
              <a:avLst/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40AA0137-F29F-3849-83B7-8B151BE4AFF5}"/>
                </a:ext>
              </a:extLst>
            </p:cNvPr>
            <p:cNvSpPr/>
            <p:nvPr/>
          </p:nvSpPr>
          <p:spPr>
            <a:xfrm>
              <a:off x="2389632" y="4286097"/>
              <a:ext cx="512064" cy="451104"/>
            </a:xfrm>
            <a:prstGeom prst="roundRect">
              <a:avLst/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1049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Covalent bonding is much stronger than molecular stickiness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0225F82B-328E-6B49-AEA5-E7E7FB027504}"/>
              </a:ext>
            </a:extLst>
          </p:cNvPr>
          <p:cNvSpPr/>
          <p:nvPr/>
        </p:nvSpPr>
        <p:spPr>
          <a:xfrm>
            <a:off x="5296394" y="2962893"/>
            <a:ext cx="1425039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2B151-4D02-AD45-ACA3-1F766D97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01" t="13163" r="9755" b="14426"/>
          <a:stretch/>
        </p:blipFill>
        <p:spPr>
          <a:xfrm>
            <a:off x="7754587" y="612967"/>
            <a:ext cx="1947554" cy="2002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22C200-3EB0-7642-83DF-88F528B92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01" t="13163" r="9755" b="14426"/>
          <a:stretch/>
        </p:blipFill>
        <p:spPr>
          <a:xfrm>
            <a:off x="9260775" y="4242859"/>
            <a:ext cx="1947554" cy="2002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9C1295-8D60-7243-AD79-05D3D2DAC253}"/>
                  </a:ext>
                </a:extLst>
              </p:cNvPr>
              <p:cNvSpPr txBox="1"/>
              <p:nvPr/>
            </p:nvSpPr>
            <p:spPr>
              <a:xfrm>
                <a:off x="5024203" y="1389074"/>
                <a:ext cx="2143593" cy="1362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440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400" dirty="0"/>
                  <a:t> needed to pull these apart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9C1295-8D60-7243-AD79-05D3D2DAC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03" y="1389074"/>
                <a:ext cx="2143593" cy="1362937"/>
              </a:xfrm>
              <a:prstGeom prst="rect">
                <a:avLst/>
              </a:prstGeom>
              <a:blipFill>
                <a:blip r:embed="rId3"/>
                <a:stretch>
                  <a:fillRect l="-4706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415F4D0-8A5C-F247-B564-47DE29D4C11C}"/>
              </a:ext>
            </a:extLst>
          </p:cNvPr>
          <p:cNvSpPr txBox="1"/>
          <p:nvPr/>
        </p:nvSpPr>
        <p:spPr>
          <a:xfrm>
            <a:off x="839449" y="4901784"/>
            <a:ext cx="3222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Space-filling model, so these are the “van der Waals” sizes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2B2F4-59E1-3046-AFE7-1C5410592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102" y="2323479"/>
            <a:ext cx="3058895" cy="23234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EADABD-FC2C-3A4F-A1A0-56D3E3E5E893}"/>
              </a:ext>
            </a:extLst>
          </p:cNvPr>
          <p:cNvSpPr txBox="1"/>
          <p:nvPr/>
        </p:nvSpPr>
        <p:spPr>
          <a:xfrm>
            <a:off x="878416" y="1013889"/>
            <a:ext cx="3222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H-atoms bonded by a </a:t>
            </a:r>
            <a:r>
              <a:rPr lang="en-US" sz="2400" b="1" dirty="0"/>
              <a:t>covalent bond</a:t>
            </a:r>
          </a:p>
        </p:txBody>
      </p:sp>
    </p:spTree>
    <p:extLst>
      <p:ext uri="{BB962C8B-B14F-4D97-AF65-F5344CB8AC3E}">
        <p14:creationId xmlns:p14="http://schemas.microsoft.com/office/powerpoint/2010/main" val="3166395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Putting this all together … what molecules can </a:t>
            </a:r>
            <a:r>
              <a:rPr lang="en-US" sz="3000" b="1" dirty="0" err="1">
                <a:latin typeface="+mn-lt"/>
              </a:rPr>
              <a:t>uv</a:t>
            </a:r>
            <a:r>
              <a:rPr lang="en-US" sz="3000" b="1" dirty="0">
                <a:latin typeface="+mn-lt"/>
              </a:rPr>
              <a:t> light break apart?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377231-0755-3C4A-8814-F38423D9CCA1}"/>
                  </a:ext>
                </a:extLst>
              </p:cNvPr>
              <p:cNvSpPr/>
              <p:nvPr/>
            </p:nvSpPr>
            <p:spPr>
              <a:xfrm>
                <a:off x="6704653" y="2599967"/>
                <a:ext cx="3129768" cy="5800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𝑚𝑜𝑙𝑒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=372</m:t>
                    </m:r>
                    <m:f>
                      <m:f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… so O</a:t>
                </a:r>
                <a:r>
                  <a:rPr lang="en-US" sz="2200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377231-0755-3C4A-8814-F38423D9CC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653" y="2599967"/>
                <a:ext cx="3129768" cy="580031"/>
              </a:xfrm>
              <a:prstGeom prst="rect">
                <a:avLst/>
              </a:prstGeom>
              <a:blipFill>
                <a:blip r:embed="rId2"/>
                <a:stretch>
                  <a:fillRect l="-40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274F240-EC25-4840-AD5D-B88B5A931B2C}"/>
                  </a:ext>
                </a:extLst>
              </p:cNvPr>
              <p:cNvSpPr/>
              <p:nvPr/>
            </p:nvSpPr>
            <p:spPr>
              <a:xfrm>
                <a:off x="6704653" y="3393839"/>
                <a:ext cx="3129768" cy="5800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𝑚𝑜𝑙𝑒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=426</m:t>
                    </m:r>
                    <m:f>
                      <m:f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/>
                  <a:t>… so O</a:t>
                </a:r>
                <a:r>
                  <a:rPr lang="en-US" sz="2200" baseline="-25000" dirty="0"/>
                  <a:t>3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274F240-EC25-4840-AD5D-B88B5A931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653" y="3393839"/>
                <a:ext cx="3129768" cy="580031"/>
              </a:xfrm>
              <a:prstGeom prst="rect">
                <a:avLst/>
              </a:prstGeom>
              <a:blipFill>
                <a:blip r:embed="rId3"/>
                <a:stretch>
                  <a:fillRect l="-405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FD803F1-DC37-8449-B3AC-978EF4810D1D}"/>
                  </a:ext>
                </a:extLst>
              </p:cNvPr>
              <p:cNvSpPr/>
              <p:nvPr/>
            </p:nvSpPr>
            <p:spPr>
              <a:xfrm>
                <a:off x="6704653" y="4187711"/>
                <a:ext cx="2395592" cy="5800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𝑚𝑜𝑙𝑒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=596</m:t>
                    </m:r>
                    <m:f>
                      <m:f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/>
                  <a:t>…</a:t>
                </a:r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FD803F1-DC37-8449-B3AC-978EF4810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653" y="4187711"/>
                <a:ext cx="2395592" cy="580031"/>
              </a:xfrm>
              <a:prstGeom prst="rect">
                <a:avLst/>
              </a:prstGeom>
              <a:blipFill>
                <a:blip r:embed="rId4"/>
                <a:stretch>
                  <a:fillRect l="-529" r="-2116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557F399-E8CA-8C45-AEC8-76DBA1CFB3FC}"/>
              </a:ext>
            </a:extLst>
          </p:cNvPr>
          <p:cNvGrpSpPr/>
          <p:nvPr/>
        </p:nvGrpSpPr>
        <p:grpSpPr>
          <a:xfrm>
            <a:off x="0" y="1620959"/>
            <a:ext cx="6610003" cy="3545760"/>
            <a:chOff x="0" y="1620959"/>
            <a:chExt cx="6610003" cy="354576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74D6C74-85D2-644F-A1D0-FED95AD57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3317"/>
            <a:stretch/>
          </p:blipFill>
          <p:spPr>
            <a:xfrm>
              <a:off x="0" y="1620959"/>
              <a:ext cx="6610003" cy="3545760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19D4230-7775-E84A-A8D5-59DE14553D91}"/>
                </a:ext>
              </a:extLst>
            </p:cNvPr>
            <p:cNvSpPr/>
            <p:nvPr/>
          </p:nvSpPr>
          <p:spPr>
            <a:xfrm>
              <a:off x="2389632" y="2755392"/>
              <a:ext cx="512064" cy="451104"/>
            </a:xfrm>
            <a:prstGeom prst="roundRect">
              <a:avLst/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0855442-FF7E-8340-ACD5-2EEBB6931230}"/>
                </a:ext>
              </a:extLst>
            </p:cNvPr>
            <p:cNvSpPr/>
            <p:nvPr/>
          </p:nvSpPr>
          <p:spPr>
            <a:xfrm>
              <a:off x="2389632" y="3535984"/>
              <a:ext cx="512064" cy="451104"/>
            </a:xfrm>
            <a:prstGeom prst="roundRect">
              <a:avLst/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40AA0137-F29F-3849-83B7-8B151BE4AFF5}"/>
                </a:ext>
              </a:extLst>
            </p:cNvPr>
            <p:cNvSpPr/>
            <p:nvPr/>
          </p:nvSpPr>
          <p:spPr>
            <a:xfrm>
              <a:off x="2389632" y="4286097"/>
              <a:ext cx="512064" cy="451104"/>
            </a:xfrm>
            <a:prstGeom prst="roundRect">
              <a:avLst/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6820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Putting this all together … what molecules can </a:t>
            </a:r>
            <a:r>
              <a:rPr lang="en-US" sz="3000" b="1" dirty="0" err="1">
                <a:latin typeface="+mn-lt"/>
              </a:rPr>
              <a:t>uv</a:t>
            </a:r>
            <a:r>
              <a:rPr lang="en-US" sz="3000" b="1" dirty="0">
                <a:latin typeface="+mn-lt"/>
              </a:rPr>
              <a:t> light break apart?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377231-0755-3C4A-8814-F38423D9CCA1}"/>
                  </a:ext>
                </a:extLst>
              </p:cNvPr>
              <p:cNvSpPr/>
              <p:nvPr/>
            </p:nvSpPr>
            <p:spPr>
              <a:xfrm>
                <a:off x="6704653" y="2599967"/>
                <a:ext cx="3129768" cy="5800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𝑚𝑜𝑙𝑒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=372</m:t>
                    </m:r>
                    <m:f>
                      <m:f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… so O</a:t>
                </a:r>
                <a:r>
                  <a:rPr lang="en-US" sz="2200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377231-0755-3C4A-8814-F38423D9CC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653" y="2599967"/>
                <a:ext cx="3129768" cy="580031"/>
              </a:xfrm>
              <a:prstGeom prst="rect">
                <a:avLst/>
              </a:prstGeom>
              <a:blipFill>
                <a:blip r:embed="rId2"/>
                <a:stretch>
                  <a:fillRect l="-40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274F240-EC25-4840-AD5D-B88B5A931B2C}"/>
                  </a:ext>
                </a:extLst>
              </p:cNvPr>
              <p:cNvSpPr/>
              <p:nvPr/>
            </p:nvSpPr>
            <p:spPr>
              <a:xfrm>
                <a:off x="6704653" y="3393839"/>
                <a:ext cx="3129768" cy="5800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𝑚𝑜𝑙𝑒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=426</m:t>
                    </m:r>
                    <m:f>
                      <m:f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/>
                  <a:t>… so O</a:t>
                </a:r>
                <a:r>
                  <a:rPr lang="en-US" sz="2200" baseline="-25000" dirty="0"/>
                  <a:t>3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274F240-EC25-4840-AD5D-B88B5A931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653" y="3393839"/>
                <a:ext cx="3129768" cy="580031"/>
              </a:xfrm>
              <a:prstGeom prst="rect">
                <a:avLst/>
              </a:prstGeom>
              <a:blipFill>
                <a:blip r:embed="rId3"/>
                <a:stretch>
                  <a:fillRect l="-405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FD803F1-DC37-8449-B3AC-978EF4810D1D}"/>
                  </a:ext>
                </a:extLst>
              </p:cNvPr>
              <p:cNvSpPr/>
              <p:nvPr/>
            </p:nvSpPr>
            <p:spPr>
              <a:xfrm>
                <a:off x="6704653" y="4187711"/>
                <a:ext cx="4862421" cy="5800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𝑚𝑜𝑙𝑒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=596</m:t>
                    </m:r>
                    <m:f>
                      <m:f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/>
                  <a:t>… so so O</a:t>
                </a:r>
                <a:r>
                  <a:rPr lang="en-US" sz="2200" baseline="-25000" dirty="0"/>
                  <a:t>3</a:t>
                </a:r>
                <a:r>
                  <a:rPr lang="en-US" sz="2200" dirty="0"/>
                  <a:t>, O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, H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O, H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FD803F1-DC37-8449-B3AC-978EF4810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653" y="4187711"/>
                <a:ext cx="4862421" cy="580031"/>
              </a:xfrm>
              <a:prstGeom prst="rect">
                <a:avLst/>
              </a:prstGeom>
              <a:blipFill>
                <a:blip r:embed="rId4"/>
                <a:stretch>
                  <a:fillRect l="-261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557F399-E8CA-8C45-AEC8-76DBA1CFB3FC}"/>
              </a:ext>
            </a:extLst>
          </p:cNvPr>
          <p:cNvGrpSpPr/>
          <p:nvPr/>
        </p:nvGrpSpPr>
        <p:grpSpPr>
          <a:xfrm>
            <a:off x="0" y="1620959"/>
            <a:ext cx="6610003" cy="3545760"/>
            <a:chOff x="0" y="1620959"/>
            <a:chExt cx="6610003" cy="354576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74D6C74-85D2-644F-A1D0-FED95AD57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3317"/>
            <a:stretch/>
          </p:blipFill>
          <p:spPr>
            <a:xfrm>
              <a:off x="0" y="1620959"/>
              <a:ext cx="6610003" cy="3545760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19D4230-7775-E84A-A8D5-59DE14553D91}"/>
                </a:ext>
              </a:extLst>
            </p:cNvPr>
            <p:cNvSpPr/>
            <p:nvPr/>
          </p:nvSpPr>
          <p:spPr>
            <a:xfrm>
              <a:off x="2389632" y="2755392"/>
              <a:ext cx="512064" cy="451104"/>
            </a:xfrm>
            <a:prstGeom prst="roundRect">
              <a:avLst/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0855442-FF7E-8340-ACD5-2EEBB6931230}"/>
                </a:ext>
              </a:extLst>
            </p:cNvPr>
            <p:cNvSpPr/>
            <p:nvPr/>
          </p:nvSpPr>
          <p:spPr>
            <a:xfrm>
              <a:off x="2389632" y="3535984"/>
              <a:ext cx="512064" cy="451104"/>
            </a:xfrm>
            <a:prstGeom prst="roundRect">
              <a:avLst/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40AA0137-F29F-3849-83B7-8B151BE4AFF5}"/>
                </a:ext>
              </a:extLst>
            </p:cNvPr>
            <p:cNvSpPr/>
            <p:nvPr/>
          </p:nvSpPr>
          <p:spPr>
            <a:xfrm>
              <a:off x="2389632" y="4286097"/>
              <a:ext cx="512064" cy="451104"/>
            </a:xfrm>
            <a:prstGeom prst="roundRect">
              <a:avLst/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6504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A9CA58E-F398-0D4B-969B-145E5739D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Handouts for today</a:t>
            </a:r>
          </a:p>
        </p:txBody>
      </p:sp>
    </p:spTree>
    <p:extLst>
      <p:ext uri="{BB962C8B-B14F-4D97-AF65-F5344CB8AC3E}">
        <p14:creationId xmlns:p14="http://schemas.microsoft.com/office/powerpoint/2010/main" val="2030981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SI units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01453-6A1F-FD48-9583-20D8FB8FCC30}"/>
              </a:ext>
            </a:extLst>
          </p:cNvPr>
          <p:cNvSpPr txBox="1"/>
          <p:nvPr/>
        </p:nvSpPr>
        <p:spPr>
          <a:xfrm>
            <a:off x="556895" y="3248637"/>
            <a:ext cx="2683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 base units</a:t>
            </a:r>
            <a:r>
              <a:rPr lang="en-US" sz="2400" dirty="0"/>
              <a:t>: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1D1F5EE-8777-0746-B286-B6095FA36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25" y="3743372"/>
            <a:ext cx="2332185" cy="23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A4282E-3777-C646-829C-50234C2ABE51}"/>
              </a:ext>
            </a:extLst>
          </p:cNvPr>
          <p:cNvSpPr txBox="1"/>
          <p:nvPr/>
        </p:nvSpPr>
        <p:spPr>
          <a:xfrm>
            <a:off x="3120115" y="3938019"/>
            <a:ext cx="36932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Seconds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Kilograms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Degrees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Moles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DD3EF6-D3D0-C248-ADF7-542C6ADF2AC1}"/>
              </a:ext>
            </a:extLst>
          </p:cNvPr>
          <p:cNvSpPr txBox="1"/>
          <p:nvPr/>
        </p:nvSpPr>
        <p:spPr>
          <a:xfrm>
            <a:off x="6726271" y="3911814"/>
            <a:ext cx="3693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Derived unit </a:t>
            </a:r>
            <a:r>
              <a:rPr lang="en-US" sz="2400" dirty="0"/>
              <a:t>we need to know about: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Joules (unit of energy): </a:t>
            </a:r>
          </a:p>
          <a:p>
            <a:pPr algn="ctr"/>
            <a:r>
              <a:rPr lang="en-US" sz="2400" dirty="0"/>
              <a:t>1 J = kg⋅m</a:t>
            </a:r>
            <a:r>
              <a:rPr lang="en-US" sz="2400" baseline="30000" dirty="0"/>
              <a:t>2</a:t>
            </a:r>
            <a:r>
              <a:rPr lang="en-US" sz="2400" dirty="0"/>
              <a:t>⋅s</a:t>
            </a:r>
            <a:r>
              <a:rPr lang="en-US" sz="2400" baseline="30000" dirty="0"/>
              <a:t>−2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8A9E4D33-EDCC-4741-BB4A-6118E53F4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163" y="980989"/>
            <a:ext cx="3188356" cy="221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1DD07FA-E082-E849-AC91-23FDBA929A45}"/>
                  </a:ext>
                </a:extLst>
              </p:cNvPr>
              <p:cNvSpPr txBox="1"/>
              <p:nvPr/>
            </p:nvSpPr>
            <p:spPr>
              <a:xfrm>
                <a:off x="111837" y="448920"/>
                <a:ext cx="7456440" cy="2101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mole of anything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6.02 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sup>
                    </m:sSup>
                  </m:oMath>
                </a14:m>
                <a:r>
                  <a:rPr lang="en-US" sz="2400" dirty="0"/>
                  <a:t> of them. Sometimes we write this idea as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=6.02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#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or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=6.02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1DD07FA-E082-E849-AC91-23FDBA929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7" y="448920"/>
                <a:ext cx="7456440" cy="2101729"/>
              </a:xfrm>
              <a:prstGeom prst="rect">
                <a:avLst/>
              </a:prstGeom>
              <a:blipFill>
                <a:blip r:embed="rId4"/>
                <a:stretch>
                  <a:fillRect l="-1188" t="-1807" r="-1019" b="-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280EE1-E0DC-FB46-87D2-8DD435823EA9}"/>
                  </a:ext>
                </a:extLst>
              </p:cNvPr>
              <p:cNvSpPr txBox="1"/>
              <p:nvPr/>
            </p:nvSpPr>
            <p:spPr>
              <a:xfrm>
                <a:off x="8646583" y="1304938"/>
                <a:ext cx="318835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bunch of photons</a:t>
                </a:r>
              </a:p>
              <a:p>
                <a:r>
                  <a:rPr lang="en-US" sz="2400" dirty="0"/>
                  <a:t>(if there were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of these, it would be a mole of photons).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280EE1-E0DC-FB46-87D2-8DD435823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583" y="1304938"/>
                <a:ext cx="3188356" cy="1569660"/>
              </a:xfrm>
              <a:prstGeom prst="rect">
                <a:avLst/>
              </a:prstGeom>
              <a:blipFill>
                <a:blip r:embed="rId5"/>
                <a:stretch>
                  <a:fillRect l="-2778" t="-32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058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960"/>
            <a:ext cx="12192000" cy="59167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Bond strengths of atmospheric molecules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4DA8C5-11AC-D042-93B3-14233E35FB01}"/>
              </a:ext>
            </a:extLst>
          </p:cNvPr>
          <p:cNvSpPr/>
          <p:nvPr/>
        </p:nvSpPr>
        <p:spPr>
          <a:xfrm>
            <a:off x="7324711" y="6118964"/>
            <a:ext cx="51120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opentextbc.ca</a:t>
            </a:r>
            <a:r>
              <a:rPr lang="en-US" dirty="0">
                <a:hlinkClick r:id="rId2"/>
              </a:rPr>
              <a:t>/chemistry/chapter/7-5-strengths-of-ionic-and-covalent-bonds/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D04B879-B6E2-7143-8DED-E5F0B04A5283}"/>
              </a:ext>
            </a:extLst>
          </p:cNvPr>
          <p:cNvGrpSpPr/>
          <p:nvPr/>
        </p:nvGrpSpPr>
        <p:grpSpPr>
          <a:xfrm>
            <a:off x="-206711" y="903473"/>
            <a:ext cx="11836816" cy="5561034"/>
            <a:chOff x="-206711" y="903473"/>
            <a:chExt cx="11836816" cy="5561034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25E0E21-0A3A-574C-B65D-5B1E20206722}"/>
                </a:ext>
              </a:extLst>
            </p:cNvPr>
            <p:cNvGrpSpPr/>
            <p:nvPr/>
          </p:nvGrpSpPr>
          <p:grpSpPr>
            <a:xfrm>
              <a:off x="-206711" y="903473"/>
              <a:ext cx="11836816" cy="5561034"/>
              <a:chOff x="-206711" y="903473"/>
              <a:chExt cx="11836816" cy="5561034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74C26C56-80BE-AD4E-897F-805DD7E4D9A6}"/>
                  </a:ext>
                </a:extLst>
              </p:cNvPr>
              <p:cNvGrpSpPr/>
              <p:nvPr/>
            </p:nvGrpSpPr>
            <p:grpSpPr>
              <a:xfrm>
                <a:off x="518883" y="903473"/>
                <a:ext cx="11111222" cy="5561034"/>
                <a:chOff x="518883" y="903473"/>
                <a:chExt cx="11111222" cy="5561034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17F09CBF-C26F-9343-92E5-FE874C1E56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8883" y="3225432"/>
                  <a:ext cx="1262655" cy="1003508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FC7419FF-B70A-0145-994D-12A34AA04F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73179" y="5471490"/>
                  <a:ext cx="1285405" cy="993017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2838112B-20FB-604D-84DE-D9B849D15F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52792" y="903473"/>
                  <a:ext cx="1227927" cy="932688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365FC9F1-B392-8540-BDEB-A582762510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58602" b="27987"/>
                <a:stretch/>
              </p:blipFill>
              <p:spPr>
                <a:xfrm>
                  <a:off x="6875722" y="2378675"/>
                  <a:ext cx="2391033" cy="1205774"/>
                </a:xfrm>
                <a:prstGeom prst="rect">
                  <a:avLst/>
                </a:prstGeom>
              </p:spPr>
            </p:pic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D132AFE5-D36E-0F44-9869-8A16601C8B11}"/>
                    </a:ext>
                  </a:extLst>
                </p:cNvPr>
                <p:cNvSpPr txBox="1"/>
                <p:nvPr/>
              </p:nvSpPr>
              <p:spPr>
                <a:xfrm>
                  <a:off x="8995902" y="1134184"/>
                  <a:ext cx="884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H</a:t>
                  </a:r>
                  <a:r>
                    <a:rPr lang="en-US" sz="2400" baseline="-25000" dirty="0"/>
                    <a:t>2</a:t>
                  </a:r>
                  <a:endParaRPr lang="en-US" sz="2400" dirty="0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EDF33978-1575-E243-BC12-E9ED29C935D3}"/>
                    </a:ext>
                  </a:extLst>
                </p:cNvPr>
                <p:cNvSpPr txBox="1"/>
                <p:nvPr/>
              </p:nvSpPr>
              <p:spPr>
                <a:xfrm>
                  <a:off x="707801" y="3496353"/>
                  <a:ext cx="884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N</a:t>
                  </a:r>
                  <a:r>
                    <a:rPr lang="en-US" sz="2400" baseline="-25000" dirty="0">
                      <a:solidFill>
                        <a:schemeClr val="bg1"/>
                      </a:solidFill>
                    </a:rPr>
                    <a:t>2</a:t>
                  </a:r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ED03A0D-E099-9545-B5E7-8E4711449C3C}"/>
                    </a:ext>
                  </a:extLst>
                </p:cNvPr>
                <p:cNvSpPr txBox="1"/>
                <p:nvPr/>
              </p:nvSpPr>
              <p:spPr>
                <a:xfrm>
                  <a:off x="2973472" y="5737165"/>
                  <a:ext cx="884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en-US" sz="2400" baseline="-25000" dirty="0">
                      <a:solidFill>
                        <a:schemeClr val="bg1"/>
                      </a:solidFill>
                    </a:rPr>
                    <a:t>2</a:t>
                  </a:r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2B33944D-5D4A-1B4F-B88F-8BB4F0E4C7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90316" y="4662020"/>
                  <a:ext cx="1285406" cy="1752826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682D195-5488-0A40-BEE9-F51BDCC93C59}"/>
                    </a:ext>
                  </a:extLst>
                </p:cNvPr>
                <p:cNvSpPr txBox="1"/>
                <p:nvPr/>
              </p:nvSpPr>
              <p:spPr>
                <a:xfrm>
                  <a:off x="5990905" y="5307600"/>
                  <a:ext cx="884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CO</a:t>
                  </a:r>
                  <a:r>
                    <a:rPr lang="en-US" sz="2400" baseline="-25000" dirty="0">
                      <a:solidFill>
                        <a:schemeClr val="bg1"/>
                      </a:solidFill>
                    </a:rPr>
                    <a:t>2</a:t>
                  </a:r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2D30733-9205-764E-B8B7-853704E1CDD1}"/>
                    </a:ext>
                  </a:extLst>
                </p:cNvPr>
                <p:cNvSpPr txBox="1"/>
                <p:nvPr/>
              </p:nvSpPr>
              <p:spPr>
                <a:xfrm>
                  <a:off x="7355136" y="2566063"/>
                  <a:ext cx="1432203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en-US" sz="2400" baseline="-25000" dirty="0">
                      <a:solidFill>
                        <a:schemeClr val="bg1"/>
                      </a:solidFill>
                    </a:rPr>
                    <a:t>3</a:t>
                  </a:r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(ozone)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998A98F9-F3EE-B847-97C6-2CB6CB0DA8E0}"/>
                    </a:ext>
                  </a:extLst>
                </p:cNvPr>
                <p:cNvSpPr txBox="1"/>
                <p:nvPr/>
              </p:nvSpPr>
              <p:spPr>
                <a:xfrm>
                  <a:off x="4705499" y="1207577"/>
                  <a:ext cx="884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N</a:t>
                  </a:r>
                  <a:r>
                    <a:rPr lang="en-US" sz="2400" baseline="-25000" dirty="0">
                      <a:solidFill>
                        <a:schemeClr val="bg1"/>
                      </a:solidFill>
                    </a:rPr>
                    <a:t>2</a:t>
                  </a:r>
                  <a:r>
                    <a:rPr lang="en-US" sz="2400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43F8355A-F742-6F49-AB84-C567DB0F57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53415" y="2858359"/>
                  <a:ext cx="1157701" cy="1163061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F101F9B-7905-734D-9758-BDF9461E3AF4}"/>
                    </a:ext>
                  </a:extLst>
                </p:cNvPr>
                <p:cNvSpPr txBox="1"/>
                <p:nvPr/>
              </p:nvSpPr>
              <p:spPr>
                <a:xfrm>
                  <a:off x="3820682" y="2994599"/>
                  <a:ext cx="884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H</a:t>
                  </a:r>
                  <a:r>
                    <a:rPr lang="en-US" sz="2400" baseline="-25000" dirty="0">
                      <a:solidFill>
                        <a:schemeClr val="bg1"/>
                      </a:solidFill>
                    </a:rPr>
                    <a:t>2</a:t>
                  </a:r>
                  <a:r>
                    <a:rPr lang="en-US" sz="2400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074BA31F-BC86-4C4E-A467-D27943A23B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86512" y="968144"/>
                      <a:ext cx="2143593" cy="7937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440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𝑘𝐽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𝑚𝑜𝑙</m:t>
                                </m:r>
                              </m:den>
                            </m:f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074BA31F-BC86-4C4E-A467-D27943A23BA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86512" y="968144"/>
                      <a:ext cx="2143593" cy="793743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634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862D3314-2C67-504C-BEC1-45EE220C9F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41447" y="5737165"/>
                      <a:ext cx="214359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500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862D3314-2C67-504C-BEC1-45EE220C9FA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41447" y="5737165"/>
                      <a:ext cx="2143593" cy="461665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A69D68A9-7AE2-C745-B3F2-6168FC3AB1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83177" y="5207963"/>
                      <a:ext cx="304855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750 </m:t>
                          </m:r>
                        </m:oMath>
                      </a14:m>
                      <a:r>
                        <a:rPr lang="en-US" sz="2400" dirty="0"/>
                        <a:t>(each)</a:t>
                      </a:r>
                    </a:p>
                  </p:txBody>
                </p:sp>
              </mc:Choice>
              <mc:Fallback xmlns="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A69D68A9-7AE2-C745-B3F2-6168FC3AB1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83177" y="5207963"/>
                      <a:ext cx="3048553" cy="461665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5263" b="-289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4B766C1F-44DA-0D48-8F44-0581B5B41685}"/>
                      </a:ext>
                    </a:extLst>
                  </p:cNvPr>
                  <p:cNvSpPr txBox="1"/>
                  <p:nvPr/>
                </p:nvSpPr>
                <p:spPr>
                  <a:xfrm>
                    <a:off x="-206711" y="2890938"/>
                    <a:ext cx="2143593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950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4B766C1F-44DA-0D48-8F44-0581B5B416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06711" y="2890938"/>
                    <a:ext cx="2143593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DB58DB0-F15F-7F4F-B6BC-D8C65BC15F5C}"/>
                    </a:ext>
                  </a:extLst>
                </p:cNvPr>
                <p:cNvSpPr txBox="1"/>
                <p:nvPr/>
              </p:nvSpPr>
              <p:spPr>
                <a:xfrm>
                  <a:off x="7069764" y="3574587"/>
                  <a:ext cx="343514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360</m:t>
                      </m:r>
                    </m:oMath>
                  </a14:m>
                  <a:r>
                    <a:rPr lang="en-US" sz="2400" dirty="0"/>
                    <a:t> (each bond)</a:t>
                  </a: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DB58DB0-F15F-7F4F-B6BC-D8C65BC15F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9764" y="3574587"/>
                  <a:ext cx="3435149" cy="461665"/>
                </a:xfrm>
                <a:prstGeom prst="rect">
                  <a:avLst/>
                </a:prstGeom>
                <a:blipFill>
                  <a:blip r:embed="rId13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AA6631-4BE2-7A46-B252-0ED054D6F2AB}"/>
                    </a:ext>
                  </a:extLst>
                </p:cNvPr>
                <p:cNvSpPr txBox="1"/>
                <p:nvPr/>
              </p:nvSpPr>
              <p:spPr>
                <a:xfrm>
                  <a:off x="3200866" y="2440977"/>
                  <a:ext cx="343514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460</m:t>
                      </m:r>
                    </m:oMath>
                  </a14:m>
                  <a:r>
                    <a:rPr lang="en-US" sz="2400" dirty="0"/>
                    <a:t> (each bond)</a:t>
                  </a: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AA6631-4BE2-7A46-B252-0ED054D6F2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0866" y="2440977"/>
                  <a:ext cx="3435149" cy="461665"/>
                </a:xfrm>
                <a:prstGeom prst="rect">
                  <a:avLst/>
                </a:prstGeom>
                <a:blipFill>
                  <a:blip r:embed="rId14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25493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Also, atoms are much closer together when they’re covalently bonded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B63DFA-122E-9845-98FD-2DCF66853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63" b="14426"/>
          <a:stretch/>
        </p:blipFill>
        <p:spPr>
          <a:xfrm>
            <a:off x="227610" y="2427912"/>
            <a:ext cx="4524498" cy="2002175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0225F82B-328E-6B49-AEA5-E7E7FB027504}"/>
              </a:ext>
            </a:extLst>
          </p:cNvPr>
          <p:cNvSpPr/>
          <p:nvPr/>
        </p:nvSpPr>
        <p:spPr>
          <a:xfrm>
            <a:off x="5296394" y="2962893"/>
            <a:ext cx="1425039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2B151-4D02-AD45-ACA3-1F766D97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01" t="13163" r="9755" b="14426"/>
          <a:stretch/>
        </p:blipFill>
        <p:spPr>
          <a:xfrm>
            <a:off x="7754587" y="612967"/>
            <a:ext cx="1947554" cy="2002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22C200-3EB0-7642-83DF-88F528B92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01" t="13163" r="9755" b="14426"/>
          <a:stretch/>
        </p:blipFill>
        <p:spPr>
          <a:xfrm>
            <a:off x="9260775" y="4242859"/>
            <a:ext cx="1947554" cy="2002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9C1295-8D60-7243-AD79-05D3D2DAC253}"/>
                  </a:ext>
                </a:extLst>
              </p:cNvPr>
              <p:cNvSpPr txBox="1"/>
              <p:nvPr/>
            </p:nvSpPr>
            <p:spPr>
              <a:xfrm>
                <a:off x="5024203" y="1389074"/>
                <a:ext cx="2143593" cy="1362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400" dirty="0"/>
                  <a:t> needed to pull these apart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9C1295-8D60-7243-AD79-05D3D2DAC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03" y="1389074"/>
                <a:ext cx="2143593" cy="1362937"/>
              </a:xfrm>
              <a:prstGeom prst="rect">
                <a:avLst/>
              </a:prstGeom>
              <a:blipFill>
                <a:blip r:embed="rId3"/>
                <a:stretch>
                  <a:fillRect l="-4706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415F4D0-8A5C-F247-B564-47DE29D4C11C}"/>
              </a:ext>
            </a:extLst>
          </p:cNvPr>
          <p:cNvSpPr txBox="1"/>
          <p:nvPr/>
        </p:nvSpPr>
        <p:spPr>
          <a:xfrm>
            <a:off x="839449" y="4901784"/>
            <a:ext cx="3222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Space-filling model, so these are the “van der Waals” sizes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ED963-DCA8-E643-B590-FAE9427D66B5}"/>
              </a:ext>
            </a:extLst>
          </p:cNvPr>
          <p:cNvSpPr txBox="1"/>
          <p:nvPr/>
        </p:nvSpPr>
        <p:spPr>
          <a:xfrm>
            <a:off x="878416" y="1013889"/>
            <a:ext cx="3222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H-atoms bonded by </a:t>
            </a:r>
            <a:r>
              <a:rPr lang="en-US" sz="2400" b="1" dirty="0"/>
              <a:t>molecular stickiness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C3EE20-C17E-3849-A97E-4C57DD556A18}"/>
              </a:ext>
            </a:extLst>
          </p:cNvPr>
          <p:cNvGrpSpPr/>
          <p:nvPr/>
        </p:nvGrpSpPr>
        <p:grpSpPr>
          <a:xfrm>
            <a:off x="1317383" y="2505913"/>
            <a:ext cx="2143593" cy="868768"/>
            <a:chOff x="1317383" y="1201774"/>
            <a:chExt cx="2143593" cy="86876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4B1BC07-36C3-BC47-B244-585AB4F08F0A}"/>
                </a:ext>
              </a:extLst>
            </p:cNvPr>
            <p:cNvCxnSpPr/>
            <p:nvPr/>
          </p:nvCxnSpPr>
          <p:spPr>
            <a:xfrm>
              <a:off x="1499016" y="2070542"/>
              <a:ext cx="1768840" cy="0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CDC9CFC-B1C9-144C-87A3-2BB3E6EBCBBD}"/>
                    </a:ext>
                  </a:extLst>
                </p:cNvPr>
                <p:cNvSpPr txBox="1"/>
                <p:nvPr/>
              </p:nvSpPr>
              <p:spPr>
                <a:xfrm>
                  <a:off x="1317383" y="1201774"/>
                  <a:ext cx="2143593" cy="4800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2.5 Å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CDC9CFC-B1C9-144C-87A3-2BB3E6EBCB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7383" y="1201774"/>
                  <a:ext cx="2143593" cy="480003"/>
                </a:xfrm>
                <a:prstGeom prst="rect">
                  <a:avLst/>
                </a:prstGeom>
                <a:blipFill>
                  <a:blip r:embed="rId4"/>
                  <a:stretch>
                    <a:fillRect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51101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>
            <a:extLst>
              <a:ext uri="{FF2B5EF4-FFF2-40B4-BE49-F238E27FC236}">
                <a16:creationId xmlns:a16="http://schemas.microsoft.com/office/drawing/2014/main" id="{0225F82B-328E-6B49-AEA5-E7E7FB027504}"/>
              </a:ext>
            </a:extLst>
          </p:cNvPr>
          <p:cNvSpPr/>
          <p:nvPr/>
        </p:nvSpPr>
        <p:spPr>
          <a:xfrm>
            <a:off x="5296394" y="2962893"/>
            <a:ext cx="1425039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2B151-4D02-AD45-ACA3-1F766D97D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01" t="13163" r="9755" b="14426"/>
          <a:stretch/>
        </p:blipFill>
        <p:spPr>
          <a:xfrm>
            <a:off x="7754587" y="612967"/>
            <a:ext cx="1947554" cy="2002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22C200-3EB0-7642-83DF-88F528B92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01" t="13163" r="9755" b="14426"/>
          <a:stretch/>
        </p:blipFill>
        <p:spPr>
          <a:xfrm>
            <a:off x="9260775" y="4242859"/>
            <a:ext cx="1947554" cy="2002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9C1295-8D60-7243-AD79-05D3D2DAC253}"/>
                  </a:ext>
                </a:extLst>
              </p:cNvPr>
              <p:cNvSpPr txBox="1"/>
              <p:nvPr/>
            </p:nvSpPr>
            <p:spPr>
              <a:xfrm>
                <a:off x="5024203" y="1389074"/>
                <a:ext cx="2143593" cy="1362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440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400" dirty="0"/>
                  <a:t> needed to pull these apart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9C1295-8D60-7243-AD79-05D3D2DAC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03" y="1389074"/>
                <a:ext cx="2143593" cy="1362937"/>
              </a:xfrm>
              <a:prstGeom prst="rect">
                <a:avLst/>
              </a:prstGeom>
              <a:blipFill>
                <a:blip r:embed="rId3"/>
                <a:stretch>
                  <a:fillRect l="-4706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415F4D0-8A5C-F247-B564-47DE29D4C11C}"/>
              </a:ext>
            </a:extLst>
          </p:cNvPr>
          <p:cNvSpPr txBox="1"/>
          <p:nvPr/>
        </p:nvSpPr>
        <p:spPr>
          <a:xfrm>
            <a:off x="839449" y="4901784"/>
            <a:ext cx="3222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Space-filling model, so these are the “van der Waals” sizes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2B2F4-59E1-3046-AFE7-1C5410592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102" y="2323479"/>
            <a:ext cx="3058895" cy="232342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8006BFF-8C59-0641-9817-145339AF498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9167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>
                <a:latin typeface="+mn-lt"/>
              </a:rPr>
              <a:t>Also, atoms are much closer together when they’re covalently bonded</a:t>
            </a:r>
            <a:endParaRPr lang="en-US" sz="3000" b="1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26E29A-B37A-AE47-B693-8A41CAB3D6DF}"/>
              </a:ext>
            </a:extLst>
          </p:cNvPr>
          <p:cNvSpPr txBox="1"/>
          <p:nvPr/>
        </p:nvSpPr>
        <p:spPr>
          <a:xfrm>
            <a:off x="878416" y="1013889"/>
            <a:ext cx="3222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H-atoms bonded by a </a:t>
            </a:r>
            <a:r>
              <a:rPr lang="en-US" sz="2400" b="1" dirty="0"/>
              <a:t>covalent bond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FE82D5-A989-FD42-905B-5D581A6A3C80}"/>
              </a:ext>
            </a:extLst>
          </p:cNvPr>
          <p:cNvGrpSpPr/>
          <p:nvPr/>
        </p:nvGrpSpPr>
        <p:grpSpPr>
          <a:xfrm>
            <a:off x="1326629" y="2816798"/>
            <a:ext cx="2143593" cy="632837"/>
            <a:chOff x="1311639" y="1497665"/>
            <a:chExt cx="2143593" cy="63283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4B1BC07-36C3-BC47-B244-585AB4F08F0A}"/>
                </a:ext>
              </a:extLst>
            </p:cNvPr>
            <p:cNvCxnSpPr>
              <a:cxnSpLocks/>
            </p:cNvCxnSpPr>
            <p:nvPr/>
          </p:nvCxnSpPr>
          <p:spPr>
            <a:xfrm>
              <a:off x="1858780" y="2130502"/>
              <a:ext cx="1049311" cy="0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CDC9CFC-B1C9-144C-87A3-2BB3E6EBCBBD}"/>
                    </a:ext>
                  </a:extLst>
                </p:cNvPr>
                <p:cNvSpPr txBox="1"/>
                <p:nvPr/>
              </p:nvSpPr>
              <p:spPr>
                <a:xfrm>
                  <a:off x="1311639" y="1497665"/>
                  <a:ext cx="2143593" cy="4800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0.7 Å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CDC9CFC-B1C9-144C-87A3-2BB3E6EBCB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1639" y="1497665"/>
                  <a:ext cx="2143593" cy="480003"/>
                </a:xfrm>
                <a:prstGeom prst="rect">
                  <a:avLst/>
                </a:prstGeom>
                <a:blipFill>
                  <a:blip r:embed="rId5"/>
                  <a:stretch>
                    <a:fillRect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06551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960"/>
            <a:ext cx="12192000" cy="59167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Atmospheric molecules have covalent bond strengths in the 100s (kJ/mol)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E23EC40-237C-CC48-B149-F48385F175E6}"/>
              </a:ext>
            </a:extLst>
          </p:cNvPr>
          <p:cNvGrpSpPr/>
          <p:nvPr/>
        </p:nvGrpSpPr>
        <p:grpSpPr>
          <a:xfrm>
            <a:off x="-206711" y="903473"/>
            <a:ext cx="11836816" cy="5561034"/>
            <a:chOff x="-206711" y="903473"/>
            <a:chExt cx="11836816" cy="55610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E1DB786-5276-A040-9176-A0D5CAF9A003}"/>
                </a:ext>
              </a:extLst>
            </p:cNvPr>
            <p:cNvGrpSpPr/>
            <p:nvPr/>
          </p:nvGrpSpPr>
          <p:grpSpPr>
            <a:xfrm>
              <a:off x="-206711" y="903473"/>
              <a:ext cx="11836816" cy="5561034"/>
              <a:chOff x="-206711" y="903473"/>
              <a:chExt cx="11836816" cy="5561034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DDC24132-2946-3E44-A0F2-7A9D8EB259B2}"/>
                  </a:ext>
                </a:extLst>
              </p:cNvPr>
              <p:cNvGrpSpPr/>
              <p:nvPr/>
            </p:nvGrpSpPr>
            <p:grpSpPr>
              <a:xfrm>
                <a:off x="518883" y="903473"/>
                <a:ext cx="11111222" cy="5561034"/>
                <a:chOff x="518883" y="903473"/>
                <a:chExt cx="11111222" cy="5561034"/>
              </a:xfrm>
            </p:grpSpPr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B2B7783F-42D0-8549-8672-46F6D8752D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400804" y="1214251"/>
                  <a:ext cx="1262655" cy="1003508"/>
                </a:xfrm>
                <a:prstGeom prst="rect">
                  <a:avLst/>
                </a:prstGeom>
              </p:spPr>
            </p:pic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BF416477-6E2B-C14F-8D5C-F334CCAAED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18883" y="3225432"/>
                  <a:ext cx="1262655" cy="1003508"/>
                </a:xfrm>
                <a:prstGeom prst="rect">
                  <a:avLst/>
                </a:prstGeom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362C2D00-54A7-9A41-BBA1-57B6D48219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73179" y="5471490"/>
                  <a:ext cx="1285405" cy="993017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E235C838-116A-F742-8A4D-09D7738C01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52792" y="903473"/>
                  <a:ext cx="1227927" cy="932688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C43EF4A6-7B80-BD4C-80F7-932CA091CE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8602" b="27987"/>
                <a:stretch/>
              </p:blipFill>
              <p:spPr>
                <a:xfrm>
                  <a:off x="6875722" y="2378675"/>
                  <a:ext cx="2391033" cy="1205774"/>
                </a:xfrm>
                <a:prstGeom prst="rect">
                  <a:avLst/>
                </a:prstGeom>
              </p:spPr>
            </p:pic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D2053BA-5FD3-D043-AFC3-3ADA5BDBAF74}"/>
                    </a:ext>
                  </a:extLst>
                </p:cNvPr>
                <p:cNvSpPr txBox="1"/>
                <p:nvPr/>
              </p:nvSpPr>
              <p:spPr>
                <a:xfrm>
                  <a:off x="8995902" y="1134184"/>
                  <a:ext cx="884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H</a:t>
                  </a:r>
                  <a:r>
                    <a:rPr lang="en-US" sz="2400" baseline="-25000" dirty="0"/>
                    <a:t>2</a:t>
                  </a:r>
                  <a:endParaRPr lang="en-US" sz="2400" dirty="0"/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3D34546-C178-914E-856C-AFBB9C62B41E}"/>
                    </a:ext>
                  </a:extLst>
                </p:cNvPr>
                <p:cNvSpPr txBox="1"/>
                <p:nvPr/>
              </p:nvSpPr>
              <p:spPr>
                <a:xfrm>
                  <a:off x="707801" y="3496353"/>
                  <a:ext cx="884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N</a:t>
                  </a:r>
                  <a:r>
                    <a:rPr lang="en-US" sz="2400" baseline="-25000" dirty="0">
                      <a:solidFill>
                        <a:schemeClr val="bg1"/>
                      </a:solidFill>
                    </a:rPr>
                    <a:t>2</a:t>
                  </a:r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A4AED74-3ADC-3448-995E-702DCCFCA9F1}"/>
                    </a:ext>
                  </a:extLst>
                </p:cNvPr>
                <p:cNvSpPr txBox="1"/>
                <p:nvPr/>
              </p:nvSpPr>
              <p:spPr>
                <a:xfrm>
                  <a:off x="2973472" y="5737165"/>
                  <a:ext cx="884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en-US" sz="2400" baseline="-25000" dirty="0">
                      <a:solidFill>
                        <a:schemeClr val="bg1"/>
                      </a:solidFill>
                    </a:rPr>
                    <a:t>2</a:t>
                  </a:r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AB64E342-8CF2-9244-A79C-AAC4FFBCB3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90316" y="4662020"/>
                  <a:ext cx="1285406" cy="1752826"/>
                </a:xfrm>
                <a:prstGeom prst="rect">
                  <a:avLst/>
                </a:prstGeom>
              </p:spPr>
            </p:pic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9B1B0AA-404D-1949-BC4F-31A38C2650D0}"/>
                    </a:ext>
                  </a:extLst>
                </p:cNvPr>
                <p:cNvSpPr txBox="1"/>
                <p:nvPr/>
              </p:nvSpPr>
              <p:spPr>
                <a:xfrm>
                  <a:off x="5990905" y="5307600"/>
                  <a:ext cx="884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CO</a:t>
                  </a:r>
                  <a:r>
                    <a:rPr lang="en-US" sz="2400" baseline="-25000" dirty="0">
                      <a:solidFill>
                        <a:schemeClr val="bg1"/>
                      </a:solidFill>
                    </a:rPr>
                    <a:t>2</a:t>
                  </a:r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62EFEDA-993C-6D42-A749-649A4F72D537}"/>
                    </a:ext>
                  </a:extLst>
                </p:cNvPr>
                <p:cNvSpPr txBox="1"/>
                <p:nvPr/>
              </p:nvSpPr>
              <p:spPr>
                <a:xfrm>
                  <a:off x="7355136" y="2566063"/>
                  <a:ext cx="1432203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en-US" sz="2400" baseline="-25000" dirty="0">
                      <a:solidFill>
                        <a:schemeClr val="bg1"/>
                      </a:solidFill>
                    </a:rPr>
                    <a:t>3</a:t>
                  </a:r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(ozone)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8DE9B48-B1DE-AE49-A99C-029AAE1FB2A0}"/>
                    </a:ext>
                  </a:extLst>
                </p:cNvPr>
                <p:cNvSpPr txBox="1"/>
                <p:nvPr/>
              </p:nvSpPr>
              <p:spPr>
                <a:xfrm>
                  <a:off x="1913803" y="1421600"/>
                  <a:ext cx="884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N</a:t>
                  </a:r>
                  <a:r>
                    <a:rPr lang="en-US" sz="2400" baseline="-25000" dirty="0">
                      <a:solidFill>
                        <a:schemeClr val="bg1"/>
                      </a:solidFill>
                    </a:rPr>
                    <a:t>2</a:t>
                  </a:r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1C1679D-A23A-A84B-9AF4-50F7BA3CFBC1}"/>
                    </a:ext>
                  </a:extLst>
                </p:cNvPr>
                <p:cNvSpPr txBox="1"/>
                <p:nvPr/>
              </p:nvSpPr>
              <p:spPr>
                <a:xfrm>
                  <a:off x="4705499" y="1207577"/>
                  <a:ext cx="884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N</a:t>
                  </a:r>
                  <a:r>
                    <a:rPr lang="en-US" sz="2400" baseline="-25000" dirty="0">
                      <a:solidFill>
                        <a:schemeClr val="bg1"/>
                      </a:solidFill>
                    </a:rPr>
                    <a:t>2</a:t>
                  </a:r>
                  <a:r>
                    <a:rPr lang="en-US" sz="2400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D865688B-398A-5445-B50B-EB1BFDFDD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53415" y="2858359"/>
                  <a:ext cx="1157701" cy="1163061"/>
                </a:xfrm>
                <a:prstGeom prst="rect">
                  <a:avLst/>
                </a:prstGeom>
              </p:spPr>
            </p:pic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DD11E07-5AE8-D24A-A57B-9914A3EBA62D}"/>
                    </a:ext>
                  </a:extLst>
                </p:cNvPr>
                <p:cNvSpPr txBox="1"/>
                <p:nvPr/>
              </p:nvSpPr>
              <p:spPr>
                <a:xfrm>
                  <a:off x="3820682" y="2994599"/>
                  <a:ext cx="884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H</a:t>
                  </a:r>
                  <a:r>
                    <a:rPr lang="en-US" sz="2400" baseline="-25000" dirty="0">
                      <a:solidFill>
                        <a:schemeClr val="bg1"/>
                      </a:solidFill>
                    </a:rPr>
                    <a:t>2</a:t>
                  </a:r>
                  <a:r>
                    <a:rPr lang="en-US" sz="2400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EB54685B-C0F6-7445-B5BE-B31A3B0F31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86512" y="968144"/>
                      <a:ext cx="2143593" cy="7937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440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𝑘𝐽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𝑚𝑜𝑙</m:t>
                                </m:r>
                              </m:den>
                            </m:f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EB54685B-C0F6-7445-B5BE-B31A3B0F319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86512" y="968144"/>
                      <a:ext cx="2143593" cy="793743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634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083BE711-93FA-E14C-9162-7ABA7A5C14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41447" y="5737165"/>
                      <a:ext cx="214359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500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083BE711-93FA-E14C-9162-7ABA7A5C140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41447" y="5737165"/>
                      <a:ext cx="2143593" cy="461665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D7349822-6988-C042-AD66-61EBC20B41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83177" y="5207963"/>
                      <a:ext cx="304855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750 </m:t>
                          </m:r>
                        </m:oMath>
                      </a14:m>
                      <a:r>
                        <a:rPr lang="en-US" sz="2400" dirty="0"/>
                        <a:t>(each)</a:t>
                      </a:r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D7349822-6988-C042-AD66-61EBC20B41D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83177" y="5207963"/>
                      <a:ext cx="3048553" cy="461665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5263" b="-289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1EFC797B-5996-D240-AD6A-9459D8186E33}"/>
                      </a:ext>
                    </a:extLst>
                  </p:cNvPr>
                  <p:cNvSpPr txBox="1"/>
                  <p:nvPr/>
                </p:nvSpPr>
                <p:spPr>
                  <a:xfrm>
                    <a:off x="-206711" y="2890938"/>
                    <a:ext cx="2143593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950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1EFC797B-5996-D240-AD6A-9459D8186E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06711" y="2890938"/>
                    <a:ext cx="2143593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21DA6AB-DFC7-154C-B554-5C8177ABEBF4}"/>
                    </a:ext>
                  </a:extLst>
                </p:cNvPr>
                <p:cNvSpPr txBox="1"/>
                <p:nvPr/>
              </p:nvSpPr>
              <p:spPr>
                <a:xfrm>
                  <a:off x="7069764" y="3574587"/>
                  <a:ext cx="343514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360</m:t>
                      </m:r>
                    </m:oMath>
                  </a14:m>
                  <a:r>
                    <a:rPr lang="en-US" sz="2400" dirty="0"/>
                    <a:t> (each bond)</a:t>
                  </a: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21DA6AB-DFC7-154C-B554-5C8177ABE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9764" y="3574587"/>
                  <a:ext cx="3435149" cy="461665"/>
                </a:xfrm>
                <a:prstGeom prst="rect">
                  <a:avLst/>
                </a:prstGeom>
                <a:blipFill>
                  <a:blip r:embed="rId13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48542BB-0B60-CE43-A32E-38245BF02770}"/>
                    </a:ext>
                  </a:extLst>
                </p:cNvPr>
                <p:cNvSpPr txBox="1"/>
                <p:nvPr/>
              </p:nvSpPr>
              <p:spPr>
                <a:xfrm>
                  <a:off x="3200866" y="2440977"/>
                  <a:ext cx="343514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460</m:t>
                      </m:r>
                    </m:oMath>
                  </a14:m>
                  <a:r>
                    <a:rPr lang="en-US" sz="2400" dirty="0"/>
                    <a:t> (each bond)</a:t>
                  </a: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48542BB-0B60-CE43-A32E-38245BF027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0866" y="2440977"/>
                  <a:ext cx="3435149" cy="461665"/>
                </a:xfrm>
                <a:prstGeom prst="rect">
                  <a:avLst/>
                </a:prstGeom>
                <a:blipFill>
                  <a:blip r:embed="rId14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34667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952934"/>
              </a:xfrm>
              <a:noFill/>
            </p:spPr>
            <p:txBody>
              <a:bodyPr>
                <a:noAutofit/>
              </a:bodyPr>
              <a:lstStyle/>
              <a:p>
                <a:r>
                  <a:rPr lang="en-US" sz="3000" b="1" dirty="0">
                    <a:latin typeface="+mn-lt"/>
                  </a:rPr>
                  <a:t>By comparison, the kinetic energy of random motion is </a:t>
                </a:r>
                <a14:m>
                  <m:oMath xmlns:m="http://schemas.openxmlformats.org/officeDocument/2006/math">
                    <m:r>
                      <a:rPr lang="en-US" sz="300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000" b="1" i="1">
                        <a:latin typeface="Cambria Math" panose="02040503050406030204" pitchFamily="18" charset="0"/>
                      </a:rPr>
                      <m:t>𝟒</m:t>
                    </m:r>
                    <m:f>
                      <m:fPr>
                        <m:ctrlPr>
                          <a:rPr lang="en-US" sz="3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𝒌𝑱</m:t>
                        </m:r>
                      </m:num>
                      <m:den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𝒎𝒐𝒍</m:t>
                        </m:r>
                      </m:den>
                    </m:f>
                  </m:oMath>
                </a14:m>
                <a:r>
                  <a:rPr lang="en-US" sz="3000" b="1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952934"/>
              </a:xfrm>
              <a:blipFill>
                <a:blip r:embed="rId2"/>
                <a:stretch>
                  <a:fillRect l="-1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CDFFC68-E396-4643-8511-E436150E8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83" y="3225432"/>
            <a:ext cx="1262655" cy="1003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912AF9-28C8-5C49-80FC-B09F2F24D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179" y="5471490"/>
            <a:ext cx="1285405" cy="9930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27E755-22C0-D44E-BFE8-D0DE97D3E164}"/>
              </a:ext>
            </a:extLst>
          </p:cNvPr>
          <p:cNvCxnSpPr/>
          <p:nvPr/>
        </p:nvCxnSpPr>
        <p:spPr>
          <a:xfrm flipH="1">
            <a:off x="644577" y="4407108"/>
            <a:ext cx="299803" cy="93268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F3DF43-6E45-AA43-ABB1-ADBFA61A1AD1}"/>
              </a:ext>
            </a:extLst>
          </p:cNvPr>
          <p:cNvCxnSpPr>
            <a:cxnSpLocks/>
          </p:cNvCxnSpPr>
          <p:nvPr/>
        </p:nvCxnSpPr>
        <p:spPr>
          <a:xfrm>
            <a:off x="2773179" y="1737288"/>
            <a:ext cx="2293496" cy="4804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1B7EF3-E003-A04B-83B9-B59739BE7282}"/>
              </a:ext>
            </a:extLst>
          </p:cNvPr>
          <p:cNvCxnSpPr>
            <a:cxnSpLocks/>
          </p:cNvCxnSpPr>
          <p:nvPr/>
        </p:nvCxnSpPr>
        <p:spPr>
          <a:xfrm flipH="1" flipV="1">
            <a:off x="2663459" y="4830130"/>
            <a:ext cx="449705" cy="537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25081069-667C-9B4D-B7B2-C8F9952F6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804" y="1214251"/>
            <a:ext cx="1262655" cy="100350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53FA1CD-1D83-4348-9D99-0CB1E2DF7248}"/>
              </a:ext>
            </a:extLst>
          </p:cNvPr>
          <p:cNvSpPr txBox="1"/>
          <p:nvPr/>
        </p:nvSpPr>
        <p:spPr>
          <a:xfrm>
            <a:off x="1851916" y="2479076"/>
            <a:ext cx="2766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Arrows show random motion of air molecules</a:t>
            </a:r>
          </a:p>
        </p:txBody>
      </p:sp>
    </p:spTree>
    <p:extLst>
      <p:ext uri="{BB962C8B-B14F-4D97-AF65-F5344CB8AC3E}">
        <p14:creationId xmlns:p14="http://schemas.microsoft.com/office/powerpoint/2010/main" val="3483639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DFFC68-E396-4643-8511-E436150E8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83" y="3225432"/>
            <a:ext cx="1262655" cy="1003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912AF9-28C8-5C49-80FC-B09F2F24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79" y="5471490"/>
            <a:ext cx="1285405" cy="9930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27E755-22C0-D44E-BFE8-D0DE97D3E164}"/>
              </a:ext>
            </a:extLst>
          </p:cNvPr>
          <p:cNvCxnSpPr/>
          <p:nvPr/>
        </p:nvCxnSpPr>
        <p:spPr>
          <a:xfrm flipH="1">
            <a:off x="644577" y="4407108"/>
            <a:ext cx="299803" cy="93268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F3DF43-6E45-AA43-ABB1-ADBFA61A1AD1}"/>
              </a:ext>
            </a:extLst>
          </p:cNvPr>
          <p:cNvCxnSpPr>
            <a:cxnSpLocks/>
          </p:cNvCxnSpPr>
          <p:nvPr/>
        </p:nvCxnSpPr>
        <p:spPr>
          <a:xfrm>
            <a:off x="2773179" y="1737288"/>
            <a:ext cx="2293496" cy="4804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1B7EF3-E003-A04B-83B9-B59739BE7282}"/>
              </a:ext>
            </a:extLst>
          </p:cNvPr>
          <p:cNvCxnSpPr>
            <a:cxnSpLocks/>
          </p:cNvCxnSpPr>
          <p:nvPr/>
        </p:nvCxnSpPr>
        <p:spPr>
          <a:xfrm flipH="1" flipV="1">
            <a:off x="2663459" y="4830130"/>
            <a:ext cx="449705" cy="537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25081069-667C-9B4D-B7B2-C8F9952F6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804" y="1214251"/>
            <a:ext cx="1262655" cy="10035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4556BC-87F3-F246-9BC8-CBB3BEB7B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400" y="2015236"/>
            <a:ext cx="1227927" cy="93268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53B0EA3-4DFD-F741-854C-3BA7D48AFB6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5293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What happens when molecules collide?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0D5FBB-1BBD-AE49-BEF4-743D36A3692C}"/>
                  </a:ext>
                </a:extLst>
              </p:cNvPr>
              <p:cNvSpPr txBox="1"/>
              <p:nvPr/>
            </p:nvSpPr>
            <p:spPr>
              <a:xfrm>
                <a:off x="2499202" y="2479076"/>
                <a:ext cx="2982836" cy="993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Typical </a:t>
                </a:r>
                <a:r>
                  <a:rPr lang="en-US" sz="2400" b="1" dirty="0"/>
                  <a:t>kinetic energy </a:t>
                </a:r>
                <a:r>
                  <a:rPr lang="en-US" sz="2400" dirty="0"/>
                  <a:t>is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𝒌𝑱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𝒎𝒐𝒍</m:t>
                        </m:r>
                      </m:den>
                    </m:f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0D5FBB-1BBD-AE49-BEF4-743D36A36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202" y="2479076"/>
                <a:ext cx="2982836" cy="993605"/>
              </a:xfrm>
              <a:prstGeom prst="rect">
                <a:avLst/>
              </a:prstGeom>
              <a:blipFill>
                <a:blip r:embed="rId5"/>
                <a:stretch>
                  <a:fillRect l="-2966" t="-5063" r="-1695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1104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No way a collision with N</a:t>
            </a:r>
            <a:r>
              <a:rPr lang="en-US" sz="3000" b="1" baseline="-25000" dirty="0">
                <a:latin typeface="+mn-lt"/>
              </a:rPr>
              <a:t>2</a:t>
            </a:r>
            <a:r>
              <a:rPr lang="en-US" sz="3000" b="1" dirty="0">
                <a:latin typeface="+mn-lt"/>
              </a:rPr>
              <a:t> or O</a:t>
            </a:r>
            <a:r>
              <a:rPr lang="en-US" sz="3000" b="1" baseline="-25000" dirty="0">
                <a:latin typeface="+mn-lt"/>
              </a:rPr>
              <a:t>2</a:t>
            </a:r>
            <a:r>
              <a:rPr lang="en-US" sz="3000" b="1" dirty="0">
                <a:latin typeface="+mn-lt"/>
              </a:rPr>
              <a:t> will separate these H atoms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AEA72-5F70-5B44-8286-4BC82A36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804" y="1214251"/>
            <a:ext cx="1262655" cy="1003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DFFC68-E396-4643-8511-E436150E8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83" y="3225432"/>
            <a:ext cx="1262655" cy="1003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912AF9-28C8-5C49-80FC-B09F2F24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79" y="5471490"/>
            <a:ext cx="1285405" cy="9930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27E755-22C0-D44E-BFE8-D0DE97D3E164}"/>
              </a:ext>
            </a:extLst>
          </p:cNvPr>
          <p:cNvCxnSpPr/>
          <p:nvPr/>
        </p:nvCxnSpPr>
        <p:spPr>
          <a:xfrm flipH="1">
            <a:off x="644577" y="4407108"/>
            <a:ext cx="299803" cy="93268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F3DF43-6E45-AA43-ABB1-ADBFA61A1AD1}"/>
              </a:ext>
            </a:extLst>
          </p:cNvPr>
          <p:cNvCxnSpPr>
            <a:cxnSpLocks/>
          </p:cNvCxnSpPr>
          <p:nvPr/>
        </p:nvCxnSpPr>
        <p:spPr>
          <a:xfrm>
            <a:off x="2773179" y="1737288"/>
            <a:ext cx="2293496" cy="4804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1B7EF3-E003-A04B-83B9-B59739BE7282}"/>
              </a:ext>
            </a:extLst>
          </p:cNvPr>
          <p:cNvCxnSpPr>
            <a:cxnSpLocks/>
          </p:cNvCxnSpPr>
          <p:nvPr/>
        </p:nvCxnSpPr>
        <p:spPr>
          <a:xfrm flipH="1" flipV="1">
            <a:off x="2663459" y="4830130"/>
            <a:ext cx="449705" cy="537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2A8E29E-15A2-DE4A-82D4-B954CE434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400" y="2015236"/>
            <a:ext cx="1227927" cy="9326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F19336-46F4-D147-BF53-A511A49B9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797" y="2957414"/>
            <a:ext cx="1262655" cy="100350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EFA667-5709-EA44-BD68-7A0AD0D5AB30}"/>
              </a:ext>
            </a:extLst>
          </p:cNvPr>
          <p:cNvCxnSpPr>
            <a:cxnSpLocks/>
          </p:cNvCxnSpPr>
          <p:nvPr/>
        </p:nvCxnSpPr>
        <p:spPr>
          <a:xfrm>
            <a:off x="7309724" y="2739522"/>
            <a:ext cx="1545566" cy="59563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7B701A-7ABE-C84A-8135-A5DA426FF2F7}"/>
              </a:ext>
            </a:extLst>
          </p:cNvPr>
          <p:cNvCxnSpPr>
            <a:cxnSpLocks/>
          </p:cNvCxnSpPr>
          <p:nvPr/>
        </p:nvCxnSpPr>
        <p:spPr>
          <a:xfrm>
            <a:off x="6723750" y="3080652"/>
            <a:ext cx="329184" cy="105950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D864ED3-FC8E-2549-A1C1-A5C1B9D7C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363" y="4228940"/>
            <a:ext cx="1227927" cy="932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BBAEBC-BE9C-014E-A807-67316A99635E}"/>
                  </a:ext>
                </a:extLst>
              </p:cNvPr>
              <p:cNvSpPr txBox="1"/>
              <p:nvPr/>
            </p:nvSpPr>
            <p:spPr>
              <a:xfrm>
                <a:off x="5595697" y="1324789"/>
                <a:ext cx="3479355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440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400" dirty="0"/>
                  <a:t> bond strength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BBAEBC-BE9C-014E-A807-67316A996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697" y="1324789"/>
                <a:ext cx="3479355" cy="624273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EE4294-D115-A448-96C7-95C2C77D934F}"/>
                  </a:ext>
                </a:extLst>
              </p:cNvPr>
              <p:cNvSpPr txBox="1"/>
              <p:nvPr/>
            </p:nvSpPr>
            <p:spPr>
              <a:xfrm>
                <a:off x="2499202" y="2479076"/>
                <a:ext cx="2982836" cy="993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Typical </a:t>
                </a:r>
                <a:r>
                  <a:rPr lang="en-US" sz="2400" b="1" dirty="0"/>
                  <a:t>kinetic energy </a:t>
                </a:r>
                <a:r>
                  <a:rPr lang="en-US" sz="2400" dirty="0"/>
                  <a:t>is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𝒌𝑱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𝒎𝒐𝒍</m:t>
                        </m:r>
                      </m:den>
                    </m:f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EE4294-D115-A448-96C7-95C2C77D9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202" y="2479076"/>
                <a:ext cx="2982836" cy="993605"/>
              </a:xfrm>
              <a:prstGeom prst="rect">
                <a:avLst/>
              </a:prstGeom>
              <a:blipFill>
                <a:blip r:embed="rId6"/>
                <a:stretch>
                  <a:fillRect l="-2966" t="-5063" r="-1695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7327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1956</TotalTime>
  <Words>1938</Words>
  <Application>Microsoft Macintosh PowerPoint</Application>
  <PresentationFormat>Widescreen</PresentationFormat>
  <Paragraphs>273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Roadmap</vt:lpstr>
      <vt:lpstr>Covalent bonding is much stronger than molecular stickiness</vt:lpstr>
      <vt:lpstr>Covalent bonding is much stronger than molecular stickiness</vt:lpstr>
      <vt:lpstr>Also, atoms are much closer together when they’re covalently bonded</vt:lpstr>
      <vt:lpstr>PowerPoint Presentation</vt:lpstr>
      <vt:lpstr>Atmospheric molecules have covalent bond strengths in the 100s (kJ/mol) </vt:lpstr>
      <vt:lpstr>By comparison, the kinetic energy of random motion is ~4 kJ/mol </vt:lpstr>
      <vt:lpstr>PowerPoint Presentation</vt:lpstr>
      <vt:lpstr>No way a collision with N2 or O2 will separate these H atoms</vt:lpstr>
      <vt:lpstr>Even a single collision (with N2 or O2) will separate these H atoms</vt:lpstr>
      <vt:lpstr>=&gt; Atmospheric molecules don’t break apart due to collisions</vt:lpstr>
      <vt:lpstr>But some kinds of light can break covalent bonds!</vt:lpstr>
      <vt:lpstr>Breaking bonds - the algebraic challenge</vt:lpstr>
      <vt:lpstr>Breaking bonds - the algebraic challenge</vt:lpstr>
      <vt:lpstr>Breaking bonds - the unit challenge</vt:lpstr>
      <vt:lpstr>Breaking bonds - the unit challenge</vt:lpstr>
      <vt:lpstr>Breaking bonds - the unit challenge</vt:lpstr>
      <vt:lpstr>Breaking bonds - the unit challenge</vt:lpstr>
      <vt:lpstr>Breaking bonds - the unit challenge</vt:lpstr>
      <vt:lpstr>Breaking bonds - the unit challenge</vt:lpstr>
      <vt:lpstr>Breaking bonds - the unit challenge</vt:lpstr>
      <vt:lpstr>Breaking bonds - the unit challenge</vt:lpstr>
      <vt:lpstr>Breaking bonds - the unit challenge</vt:lpstr>
      <vt:lpstr>Numerical results for photon energies</vt:lpstr>
      <vt:lpstr>Numerical results for photon energies</vt:lpstr>
      <vt:lpstr>Numerical results for photon energies</vt:lpstr>
      <vt:lpstr>Numerical results for photon energies</vt:lpstr>
      <vt:lpstr>What the unit kJ/mol means</vt:lpstr>
      <vt:lpstr>Putting this all together … what molecules can uv light break apart?</vt:lpstr>
      <vt:lpstr>Putting this all together … what molecules can uv light break apart?</vt:lpstr>
      <vt:lpstr>Putting this all together … what molecules can uv light break apart?</vt:lpstr>
      <vt:lpstr>Handouts for today</vt:lpstr>
      <vt:lpstr>SI units</vt:lpstr>
      <vt:lpstr>Bond strengths of atmospheric molecules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Neshyba</dc:creator>
  <cp:lastModifiedBy>Steven</cp:lastModifiedBy>
  <cp:revision>132</cp:revision>
  <cp:lastPrinted>2022-03-07T19:57:01Z</cp:lastPrinted>
  <dcterms:created xsi:type="dcterms:W3CDTF">2021-02-22T02:42:03Z</dcterms:created>
  <dcterms:modified xsi:type="dcterms:W3CDTF">2022-04-04T18:28:18Z</dcterms:modified>
</cp:coreProperties>
</file>